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306" r:id="rId3"/>
    <p:sldId id="257" r:id="rId4"/>
    <p:sldId id="282" r:id="rId5"/>
    <p:sldId id="283" r:id="rId6"/>
    <p:sldId id="284" r:id="rId7"/>
    <p:sldId id="285" r:id="rId8"/>
    <p:sldId id="286" r:id="rId9"/>
    <p:sldId id="290" r:id="rId10"/>
    <p:sldId id="291" r:id="rId11"/>
    <p:sldId id="263" r:id="rId12"/>
    <p:sldId id="288" r:id="rId13"/>
    <p:sldId id="289" r:id="rId14"/>
    <p:sldId id="258" r:id="rId15"/>
    <p:sldId id="294" r:id="rId16"/>
    <p:sldId id="292" r:id="rId17"/>
    <p:sldId id="293" r:id="rId18"/>
    <p:sldId id="295" r:id="rId19"/>
    <p:sldId id="296" r:id="rId20"/>
    <p:sldId id="308" r:id="rId21"/>
    <p:sldId id="264" r:id="rId22"/>
    <p:sldId id="266" r:id="rId23"/>
    <p:sldId id="267" r:id="rId24"/>
    <p:sldId id="268" r:id="rId25"/>
    <p:sldId id="298" r:id="rId26"/>
    <p:sldId id="297" r:id="rId27"/>
    <p:sldId id="269" r:id="rId28"/>
    <p:sldId id="270" r:id="rId29"/>
    <p:sldId id="299" r:id="rId30"/>
    <p:sldId id="271" r:id="rId31"/>
    <p:sldId id="272" r:id="rId32"/>
    <p:sldId id="273" r:id="rId33"/>
    <p:sldId id="274" r:id="rId34"/>
    <p:sldId id="275" r:id="rId35"/>
    <p:sldId id="276" r:id="rId36"/>
    <p:sldId id="277" r:id="rId37"/>
    <p:sldId id="278" r:id="rId38"/>
    <p:sldId id="279" r:id="rId39"/>
    <p:sldId id="303" r:id="rId40"/>
    <p:sldId id="280" r:id="rId41"/>
    <p:sldId id="281" r:id="rId42"/>
    <p:sldId id="300" r:id="rId43"/>
    <p:sldId id="301" r:id="rId44"/>
    <p:sldId id="302" r:id="rId45"/>
    <p:sldId id="304" r:id="rId46"/>
    <p:sldId id="305" r:id="rId47"/>
    <p:sldId id="307" r:id="rId48"/>
    <p:sldId id="309" r:id="rId49"/>
    <p:sldId id="310" r:id="rId50"/>
    <p:sldId id="311" r:id="rId51"/>
    <p:sldId id="312" r:id="rId52"/>
    <p:sldId id="313" r:id="rId53"/>
    <p:sldId id="314" r:id="rId54"/>
    <p:sldId id="315" r:id="rId55"/>
    <p:sldId id="316" r:id="rId56"/>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69" autoAdjust="0"/>
    <p:restoredTop sz="94660"/>
  </p:normalViewPr>
  <p:slideViewPr>
    <p:cSldViewPr snapToGrid="0">
      <p:cViewPr varScale="1">
        <p:scale>
          <a:sx n="108" d="100"/>
          <a:sy n="108" d="100"/>
        </p:scale>
        <p:origin x="71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924D3E-3C84-4E1A-8FA2-A5C277E795A5}" type="datetimeFigureOut">
              <a:rPr lang="zh-TW" altLang="en-US" smtClean="0"/>
              <a:t>2024/5/1</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75CCE5-4E6E-4DA7-9F8B-80A36249A28E}" type="slidenum">
              <a:rPr lang="zh-TW" altLang="en-US" smtClean="0"/>
              <a:t>‹#›</a:t>
            </a:fld>
            <a:endParaRPr lang="zh-TW" altLang="en-US"/>
          </a:p>
        </p:txBody>
      </p:sp>
    </p:spTree>
    <p:extLst>
      <p:ext uri="{BB962C8B-B14F-4D97-AF65-F5344CB8AC3E}">
        <p14:creationId xmlns:p14="http://schemas.microsoft.com/office/powerpoint/2010/main" val="36534143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4175CCE5-4E6E-4DA7-9F8B-80A36249A28E}" type="slidenum">
              <a:rPr lang="zh-TW" altLang="en-US" smtClean="0"/>
              <a:t>3</a:t>
            </a:fld>
            <a:endParaRPr lang="zh-TW" altLang="en-US"/>
          </a:p>
        </p:txBody>
      </p:sp>
    </p:spTree>
    <p:extLst>
      <p:ext uri="{BB962C8B-B14F-4D97-AF65-F5344CB8AC3E}">
        <p14:creationId xmlns:p14="http://schemas.microsoft.com/office/powerpoint/2010/main" val="2881243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B50B95-6E8B-7F94-6015-07A384D12573}"/>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9CF7B86A-428A-139A-D642-0AA982E68D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2C9A5E9B-EE87-63F8-FBF4-D794CC381E42}"/>
              </a:ext>
            </a:extLst>
          </p:cNvPr>
          <p:cNvSpPr>
            <a:spLocks noGrp="1"/>
          </p:cNvSpPr>
          <p:nvPr>
            <p:ph type="dt" sz="half" idx="10"/>
          </p:nvPr>
        </p:nvSpPr>
        <p:spPr/>
        <p:txBody>
          <a:bodyPr/>
          <a:lstStyle/>
          <a:p>
            <a:fld id="{EDE4F39A-BF62-4F78-AAA5-530067C10D29}" type="datetimeFigureOut">
              <a:rPr lang="zh-TW" altLang="en-US" smtClean="0"/>
              <a:t>2024/5/1</a:t>
            </a:fld>
            <a:endParaRPr lang="zh-TW" altLang="en-US"/>
          </a:p>
        </p:txBody>
      </p:sp>
      <p:sp>
        <p:nvSpPr>
          <p:cNvPr id="5" name="頁尾版面配置區 4">
            <a:extLst>
              <a:ext uri="{FF2B5EF4-FFF2-40B4-BE49-F238E27FC236}">
                <a16:creationId xmlns:a16="http://schemas.microsoft.com/office/drawing/2014/main" id="{288085DE-D5FD-9C33-76AB-1B73F8BE2DD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E6E7F39-17D9-0B1E-9BFD-ED8EF59BF8D7}"/>
              </a:ext>
            </a:extLst>
          </p:cNvPr>
          <p:cNvSpPr>
            <a:spLocks noGrp="1"/>
          </p:cNvSpPr>
          <p:nvPr>
            <p:ph type="sldNum" sz="quarter" idx="12"/>
          </p:nvPr>
        </p:nvSpPr>
        <p:spPr/>
        <p:txBody>
          <a:bodyPr/>
          <a:lstStyle/>
          <a:p>
            <a:fld id="{F14E94F4-B5B9-4561-9F36-7638CCD46F4A}" type="slidenum">
              <a:rPr lang="zh-TW" altLang="en-US" smtClean="0"/>
              <a:t>‹#›</a:t>
            </a:fld>
            <a:endParaRPr lang="zh-TW" altLang="en-US"/>
          </a:p>
        </p:txBody>
      </p:sp>
    </p:spTree>
    <p:extLst>
      <p:ext uri="{BB962C8B-B14F-4D97-AF65-F5344CB8AC3E}">
        <p14:creationId xmlns:p14="http://schemas.microsoft.com/office/powerpoint/2010/main" val="2863143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666E72-141D-E654-D576-B2551B25760A}"/>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6C9C4F78-7B90-A215-B53E-D5E0CFE04473}"/>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C6E8E0F-0964-1BA2-4C25-79DF0CFE1337}"/>
              </a:ext>
            </a:extLst>
          </p:cNvPr>
          <p:cNvSpPr>
            <a:spLocks noGrp="1"/>
          </p:cNvSpPr>
          <p:nvPr>
            <p:ph type="dt" sz="half" idx="10"/>
          </p:nvPr>
        </p:nvSpPr>
        <p:spPr/>
        <p:txBody>
          <a:bodyPr/>
          <a:lstStyle/>
          <a:p>
            <a:fld id="{EDE4F39A-BF62-4F78-AAA5-530067C10D29}" type="datetimeFigureOut">
              <a:rPr lang="zh-TW" altLang="en-US" smtClean="0"/>
              <a:t>2024/5/1</a:t>
            </a:fld>
            <a:endParaRPr lang="zh-TW" altLang="en-US"/>
          </a:p>
        </p:txBody>
      </p:sp>
      <p:sp>
        <p:nvSpPr>
          <p:cNvPr id="5" name="頁尾版面配置區 4">
            <a:extLst>
              <a:ext uri="{FF2B5EF4-FFF2-40B4-BE49-F238E27FC236}">
                <a16:creationId xmlns:a16="http://schemas.microsoft.com/office/drawing/2014/main" id="{DF672B4D-ABCF-5319-50DB-D22F80F9140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A8D608B-CCBA-BD5E-EC12-11FDEEFAED64}"/>
              </a:ext>
            </a:extLst>
          </p:cNvPr>
          <p:cNvSpPr>
            <a:spLocks noGrp="1"/>
          </p:cNvSpPr>
          <p:nvPr>
            <p:ph type="sldNum" sz="quarter" idx="12"/>
          </p:nvPr>
        </p:nvSpPr>
        <p:spPr/>
        <p:txBody>
          <a:bodyPr/>
          <a:lstStyle/>
          <a:p>
            <a:fld id="{F14E94F4-B5B9-4561-9F36-7638CCD46F4A}" type="slidenum">
              <a:rPr lang="zh-TW" altLang="en-US" smtClean="0"/>
              <a:t>‹#›</a:t>
            </a:fld>
            <a:endParaRPr lang="zh-TW" altLang="en-US"/>
          </a:p>
        </p:txBody>
      </p:sp>
    </p:spTree>
    <p:extLst>
      <p:ext uri="{BB962C8B-B14F-4D97-AF65-F5344CB8AC3E}">
        <p14:creationId xmlns:p14="http://schemas.microsoft.com/office/powerpoint/2010/main" val="1152154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B4A65972-89B3-3B82-8557-8A9CF00410E9}"/>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896B0DD8-BFFD-8055-3C60-C1D717F5E2E0}"/>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77108C8B-6F99-F5CE-E477-EE3C502017E8}"/>
              </a:ext>
            </a:extLst>
          </p:cNvPr>
          <p:cNvSpPr>
            <a:spLocks noGrp="1"/>
          </p:cNvSpPr>
          <p:nvPr>
            <p:ph type="dt" sz="half" idx="10"/>
          </p:nvPr>
        </p:nvSpPr>
        <p:spPr/>
        <p:txBody>
          <a:bodyPr/>
          <a:lstStyle/>
          <a:p>
            <a:fld id="{EDE4F39A-BF62-4F78-AAA5-530067C10D29}" type="datetimeFigureOut">
              <a:rPr lang="zh-TW" altLang="en-US" smtClean="0"/>
              <a:t>2024/5/1</a:t>
            </a:fld>
            <a:endParaRPr lang="zh-TW" altLang="en-US"/>
          </a:p>
        </p:txBody>
      </p:sp>
      <p:sp>
        <p:nvSpPr>
          <p:cNvPr id="5" name="頁尾版面配置區 4">
            <a:extLst>
              <a:ext uri="{FF2B5EF4-FFF2-40B4-BE49-F238E27FC236}">
                <a16:creationId xmlns:a16="http://schemas.microsoft.com/office/drawing/2014/main" id="{3860A976-0E5A-6756-2B83-F967D37D321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86E7EA37-D9C0-5AE7-89F5-D147B2B9FBD1}"/>
              </a:ext>
            </a:extLst>
          </p:cNvPr>
          <p:cNvSpPr>
            <a:spLocks noGrp="1"/>
          </p:cNvSpPr>
          <p:nvPr>
            <p:ph type="sldNum" sz="quarter" idx="12"/>
          </p:nvPr>
        </p:nvSpPr>
        <p:spPr/>
        <p:txBody>
          <a:bodyPr/>
          <a:lstStyle/>
          <a:p>
            <a:fld id="{F14E94F4-B5B9-4561-9F36-7638CCD46F4A}" type="slidenum">
              <a:rPr lang="zh-TW" altLang="en-US" smtClean="0"/>
              <a:t>‹#›</a:t>
            </a:fld>
            <a:endParaRPr lang="zh-TW" altLang="en-US"/>
          </a:p>
        </p:txBody>
      </p:sp>
    </p:spTree>
    <p:extLst>
      <p:ext uri="{BB962C8B-B14F-4D97-AF65-F5344CB8AC3E}">
        <p14:creationId xmlns:p14="http://schemas.microsoft.com/office/powerpoint/2010/main" val="1610774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8ACAF9-6F1D-D4DD-6C0D-DDD908C7F645}"/>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6550209B-DDAA-B9C5-21CF-8ACC0CB7686E}"/>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EB45797-93A4-C348-FF89-EBC8105DE9E2}"/>
              </a:ext>
            </a:extLst>
          </p:cNvPr>
          <p:cNvSpPr>
            <a:spLocks noGrp="1"/>
          </p:cNvSpPr>
          <p:nvPr>
            <p:ph type="dt" sz="half" idx="10"/>
          </p:nvPr>
        </p:nvSpPr>
        <p:spPr/>
        <p:txBody>
          <a:bodyPr/>
          <a:lstStyle/>
          <a:p>
            <a:fld id="{EDE4F39A-BF62-4F78-AAA5-530067C10D29}" type="datetimeFigureOut">
              <a:rPr lang="zh-TW" altLang="en-US" smtClean="0"/>
              <a:t>2024/5/1</a:t>
            </a:fld>
            <a:endParaRPr lang="zh-TW" altLang="en-US"/>
          </a:p>
        </p:txBody>
      </p:sp>
      <p:sp>
        <p:nvSpPr>
          <p:cNvPr id="5" name="頁尾版面配置區 4">
            <a:extLst>
              <a:ext uri="{FF2B5EF4-FFF2-40B4-BE49-F238E27FC236}">
                <a16:creationId xmlns:a16="http://schemas.microsoft.com/office/drawing/2014/main" id="{4B941360-772D-A9B0-ADBB-579B676CF1F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86E2AD2F-27AA-D4C0-26B0-94466D8433F5}"/>
              </a:ext>
            </a:extLst>
          </p:cNvPr>
          <p:cNvSpPr>
            <a:spLocks noGrp="1"/>
          </p:cNvSpPr>
          <p:nvPr>
            <p:ph type="sldNum" sz="quarter" idx="12"/>
          </p:nvPr>
        </p:nvSpPr>
        <p:spPr/>
        <p:txBody>
          <a:bodyPr/>
          <a:lstStyle/>
          <a:p>
            <a:fld id="{F14E94F4-B5B9-4561-9F36-7638CCD46F4A}" type="slidenum">
              <a:rPr lang="zh-TW" altLang="en-US" smtClean="0"/>
              <a:t>‹#›</a:t>
            </a:fld>
            <a:endParaRPr lang="zh-TW" altLang="en-US"/>
          </a:p>
        </p:txBody>
      </p:sp>
    </p:spTree>
    <p:extLst>
      <p:ext uri="{BB962C8B-B14F-4D97-AF65-F5344CB8AC3E}">
        <p14:creationId xmlns:p14="http://schemas.microsoft.com/office/powerpoint/2010/main" val="1766193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7EB88F-4479-3534-CCBA-BB34830905C4}"/>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754AC96B-D1BC-EBC1-D25A-E00548BD349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D969BF6B-34E8-7919-4911-DB539E2B2002}"/>
              </a:ext>
            </a:extLst>
          </p:cNvPr>
          <p:cNvSpPr>
            <a:spLocks noGrp="1"/>
          </p:cNvSpPr>
          <p:nvPr>
            <p:ph type="dt" sz="half" idx="10"/>
          </p:nvPr>
        </p:nvSpPr>
        <p:spPr/>
        <p:txBody>
          <a:bodyPr/>
          <a:lstStyle/>
          <a:p>
            <a:fld id="{EDE4F39A-BF62-4F78-AAA5-530067C10D29}" type="datetimeFigureOut">
              <a:rPr lang="zh-TW" altLang="en-US" smtClean="0"/>
              <a:t>2024/5/1</a:t>
            </a:fld>
            <a:endParaRPr lang="zh-TW" altLang="en-US"/>
          </a:p>
        </p:txBody>
      </p:sp>
      <p:sp>
        <p:nvSpPr>
          <p:cNvPr id="5" name="頁尾版面配置區 4">
            <a:extLst>
              <a:ext uri="{FF2B5EF4-FFF2-40B4-BE49-F238E27FC236}">
                <a16:creationId xmlns:a16="http://schemas.microsoft.com/office/drawing/2014/main" id="{BFC3392E-AEFB-6A6D-7247-D7EFE4668C0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036BAF5-5D51-647B-97E9-217AB218BE2D}"/>
              </a:ext>
            </a:extLst>
          </p:cNvPr>
          <p:cNvSpPr>
            <a:spLocks noGrp="1"/>
          </p:cNvSpPr>
          <p:nvPr>
            <p:ph type="sldNum" sz="quarter" idx="12"/>
          </p:nvPr>
        </p:nvSpPr>
        <p:spPr/>
        <p:txBody>
          <a:bodyPr/>
          <a:lstStyle/>
          <a:p>
            <a:fld id="{F14E94F4-B5B9-4561-9F36-7638CCD46F4A}" type="slidenum">
              <a:rPr lang="zh-TW" altLang="en-US" smtClean="0"/>
              <a:t>‹#›</a:t>
            </a:fld>
            <a:endParaRPr lang="zh-TW" altLang="en-US"/>
          </a:p>
        </p:txBody>
      </p:sp>
    </p:spTree>
    <p:extLst>
      <p:ext uri="{BB962C8B-B14F-4D97-AF65-F5344CB8AC3E}">
        <p14:creationId xmlns:p14="http://schemas.microsoft.com/office/powerpoint/2010/main" val="1426532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F879E2-2BAB-5727-4F11-39299456E488}"/>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9F61035C-CE81-64A2-B8A4-BB7A2A61A308}"/>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4CE41C93-DFC8-2E25-99C9-66B61902DDA9}"/>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632948C1-2409-55E7-9D47-7561F8EE1C67}"/>
              </a:ext>
            </a:extLst>
          </p:cNvPr>
          <p:cNvSpPr>
            <a:spLocks noGrp="1"/>
          </p:cNvSpPr>
          <p:nvPr>
            <p:ph type="dt" sz="half" idx="10"/>
          </p:nvPr>
        </p:nvSpPr>
        <p:spPr/>
        <p:txBody>
          <a:bodyPr/>
          <a:lstStyle/>
          <a:p>
            <a:fld id="{EDE4F39A-BF62-4F78-AAA5-530067C10D29}" type="datetimeFigureOut">
              <a:rPr lang="zh-TW" altLang="en-US" smtClean="0"/>
              <a:t>2024/5/1</a:t>
            </a:fld>
            <a:endParaRPr lang="zh-TW" altLang="en-US"/>
          </a:p>
        </p:txBody>
      </p:sp>
      <p:sp>
        <p:nvSpPr>
          <p:cNvPr id="6" name="頁尾版面配置區 5">
            <a:extLst>
              <a:ext uri="{FF2B5EF4-FFF2-40B4-BE49-F238E27FC236}">
                <a16:creationId xmlns:a16="http://schemas.microsoft.com/office/drawing/2014/main" id="{2BCC9290-6160-DE72-6C2C-827D197BAD8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2F93666-FDB7-FFF8-9FFD-F1C334D82CCD}"/>
              </a:ext>
            </a:extLst>
          </p:cNvPr>
          <p:cNvSpPr>
            <a:spLocks noGrp="1"/>
          </p:cNvSpPr>
          <p:nvPr>
            <p:ph type="sldNum" sz="quarter" idx="12"/>
          </p:nvPr>
        </p:nvSpPr>
        <p:spPr/>
        <p:txBody>
          <a:bodyPr/>
          <a:lstStyle/>
          <a:p>
            <a:fld id="{F14E94F4-B5B9-4561-9F36-7638CCD46F4A}" type="slidenum">
              <a:rPr lang="zh-TW" altLang="en-US" smtClean="0"/>
              <a:t>‹#›</a:t>
            </a:fld>
            <a:endParaRPr lang="zh-TW" altLang="en-US"/>
          </a:p>
        </p:txBody>
      </p:sp>
    </p:spTree>
    <p:extLst>
      <p:ext uri="{BB962C8B-B14F-4D97-AF65-F5344CB8AC3E}">
        <p14:creationId xmlns:p14="http://schemas.microsoft.com/office/powerpoint/2010/main" val="2983401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56D587-AACA-984F-6C67-4C38F2F5A542}"/>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55FAC40-17EC-7119-E8F0-1BF8570349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21CCCAC1-0963-63EB-5C50-4DD8465C5D1F}"/>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7464AA69-E38F-2E88-DA31-AB82B96BEB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CB2E8855-1E7F-7F58-2535-8106EE5184BD}"/>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6643A31D-A054-5D38-D10F-FBEE005A72FB}"/>
              </a:ext>
            </a:extLst>
          </p:cNvPr>
          <p:cNvSpPr>
            <a:spLocks noGrp="1"/>
          </p:cNvSpPr>
          <p:nvPr>
            <p:ph type="dt" sz="half" idx="10"/>
          </p:nvPr>
        </p:nvSpPr>
        <p:spPr/>
        <p:txBody>
          <a:bodyPr/>
          <a:lstStyle/>
          <a:p>
            <a:fld id="{EDE4F39A-BF62-4F78-AAA5-530067C10D29}" type="datetimeFigureOut">
              <a:rPr lang="zh-TW" altLang="en-US" smtClean="0"/>
              <a:t>2024/5/1</a:t>
            </a:fld>
            <a:endParaRPr lang="zh-TW" altLang="en-US"/>
          </a:p>
        </p:txBody>
      </p:sp>
      <p:sp>
        <p:nvSpPr>
          <p:cNvPr id="8" name="頁尾版面配置區 7">
            <a:extLst>
              <a:ext uri="{FF2B5EF4-FFF2-40B4-BE49-F238E27FC236}">
                <a16:creationId xmlns:a16="http://schemas.microsoft.com/office/drawing/2014/main" id="{F0AD75D6-F20C-35EE-B184-C56CBAB8D085}"/>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7E3AC3DB-4F0C-5977-C479-0055FCACE7D6}"/>
              </a:ext>
            </a:extLst>
          </p:cNvPr>
          <p:cNvSpPr>
            <a:spLocks noGrp="1"/>
          </p:cNvSpPr>
          <p:nvPr>
            <p:ph type="sldNum" sz="quarter" idx="12"/>
          </p:nvPr>
        </p:nvSpPr>
        <p:spPr/>
        <p:txBody>
          <a:bodyPr/>
          <a:lstStyle/>
          <a:p>
            <a:fld id="{F14E94F4-B5B9-4561-9F36-7638CCD46F4A}" type="slidenum">
              <a:rPr lang="zh-TW" altLang="en-US" smtClean="0"/>
              <a:t>‹#›</a:t>
            </a:fld>
            <a:endParaRPr lang="zh-TW" altLang="en-US"/>
          </a:p>
        </p:txBody>
      </p:sp>
    </p:spTree>
    <p:extLst>
      <p:ext uri="{BB962C8B-B14F-4D97-AF65-F5344CB8AC3E}">
        <p14:creationId xmlns:p14="http://schemas.microsoft.com/office/powerpoint/2010/main" val="2497590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F65163-A055-5C19-47DA-0DD8EDC6C348}"/>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A4D231D9-32A1-2567-AC98-0A031B0DED90}"/>
              </a:ext>
            </a:extLst>
          </p:cNvPr>
          <p:cNvSpPr>
            <a:spLocks noGrp="1"/>
          </p:cNvSpPr>
          <p:nvPr>
            <p:ph type="dt" sz="half" idx="10"/>
          </p:nvPr>
        </p:nvSpPr>
        <p:spPr/>
        <p:txBody>
          <a:bodyPr/>
          <a:lstStyle/>
          <a:p>
            <a:fld id="{EDE4F39A-BF62-4F78-AAA5-530067C10D29}" type="datetimeFigureOut">
              <a:rPr lang="zh-TW" altLang="en-US" smtClean="0"/>
              <a:t>2024/5/1</a:t>
            </a:fld>
            <a:endParaRPr lang="zh-TW" altLang="en-US"/>
          </a:p>
        </p:txBody>
      </p:sp>
      <p:sp>
        <p:nvSpPr>
          <p:cNvPr id="4" name="頁尾版面配置區 3">
            <a:extLst>
              <a:ext uri="{FF2B5EF4-FFF2-40B4-BE49-F238E27FC236}">
                <a16:creationId xmlns:a16="http://schemas.microsoft.com/office/drawing/2014/main" id="{AA37AA02-321C-5B8A-745E-2D75686CAF52}"/>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EAE32A0F-93DA-4B8A-19C5-BB6FCEE29224}"/>
              </a:ext>
            </a:extLst>
          </p:cNvPr>
          <p:cNvSpPr>
            <a:spLocks noGrp="1"/>
          </p:cNvSpPr>
          <p:nvPr>
            <p:ph type="sldNum" sz="quarter" idx="12"/>
          </p:nvPr>
        </p:nvSpPr>
        <p:spPr/>
        <p:txBody>
          <a:bodyPr/>
          <a:lstStyle/>
          <a:p>
            <a:fld id="{F14E94F4-B5B9-4561-9F36-7638CCD46F4A}" type="slidenum">
              <a:rPr lang="zh-TW" altLang="en-US" smtClean="0"/>
              <a:t>‹#›</a:t>
            </a:fld>
            <a:endParaRPr lang="zh-TW" altLang="en-US"/>
          </a:p>
        </p:txBody>
      </p:sp>
    </p:spTree>
    <p:extLst>
      <p:ext uri="{BB962C8B-B14F-4D97-AF65-F5344CB8AC3E}">
        <p14:creationId xmlns:p14="http://schemas.microsoft.com/office/powerpoint/2010/main" val="2659369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5188AB73-C7BE-DDA1-3D81-7EB8139C304E}"/>
              </a:ext>
            </a:extLst>
          </p:cNvPr>
          <p:cNvSpPr>
            <a:spLocks noGrp="1"/>
          </p:cNvSpPr>
          <p:nvPr>
            <p:ph type="dt" sz="half" idx="10"/>
          </p:nvPr>
        </p:nvSpPr>
        <p:spPr/>
        <p:txBody>
          <a:bodyPr/>
          <a:lstStyle/>
          <a:p>
            <a:fld id="{EDE4F39A-BF62-4F78-AAA5-530067C10D29}" type="datetimeFigureOut">
              <a:rPr lang="zh-TW" altLang="en-US" smtClean="0"/>
              <a:t>2024/5/1</a:t>
            </a:fld>
            <a:endParaRPr lang="zh-TW" altLang="en-US"/>
          </a:p>
        </p:txBody>
      </p:sp>
      <p:sp>
        <p:nvSpPr>
          <p:cNvPr id="3" name="頁尾版面配置區 2">
            <a:extLst>
              <a:ext uri="{FF2B5EF4-FFF2-40B4-BE49-F238E27FC236}">
                <a16:creationId xmlns:a16="http://schemas.microsoft.com/office/drawing/2014/main" id="{157AD93B-4EFA-BFA3-90B7-07B40F566955}"/>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10BBD6FB-8386-D785-05B6-56E6D09EDB77}"/>
              </a:ext>
            </a:extLst>
          </p:cNvPr>
          <p:cNvSpPr>
            <a:spLocks noGrp="1"/>
          </p:cNvSpPr>
          <p:nvPr>
            <p:ph type="sldNum" sz="quarter" idx="12"/>
          </p:nvPr>
        </p:nvSpPr>
        <p:spPr/>
        <p:txBody>
          <a:bodyPr/>
          <a:lstStyle/>
          <a:p>
            <a:fld id="{F14E94F4-B5B9-4561-9F36-7638CCD46F4A}" type="slidenum">
              <a:rPr lang="zh-TW" altLang="en-US" smtClean="0"/>
              <a:t>‹#›</a:t>
            </a:fld>
            <a:endParaRPr lang="zh-TW" altLang="en-US"/>
          </a:p>
        </p:txBody>
      </p:sp>
    </p:spTree>
    <p:extLst>
      <p:ext uri="{BB962C8B-B14F-4D97-AF65-F5344CB8AC3E}">
        <p14:creationId xmlns:p14="http://schemas.microsoft.com/office/powerpoint/2010/main" val="3503369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CA458D8-0F65-AD21-EEA5-539D7E587C4B}"/>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4DC5DB90-E0A2-0052-133C-51058656B2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987E0DB8-2D9B-5BA2-10B7-13A2F3799B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220763E5-B7F6-85D2-FEDF-43C31449425A}"/>
              </a:ext>
            </a:extLst>
          </p:cNvPr>
          <p:cNvSpPr>
            <a:spLocks noGrp="1"/>
          </p:cNvSpPr>
          <p:nvPr>
            <p:ph type="dt" sz="half" idx="10"/>
          </p:nvPr>
        </p:nvSpPr>
        <p:spPr/>
        <p:txBody>
          <a:bodyPr/>
          <a:lstStyle/>
          <a:p>
            <a:fld id="{EDE4F39A-BF62-4F78-AAA5-530067C10D29}" type="datetimeFigureOut">
              <a:rPr lang="zh-TW" altLang="en-US" smtClean="0"/>
              <a:t>2024/5/1</a:t>
            </a:fld>
            <a:endParaRPr lang="zh-TW" altLang="en-US"/>
          </a:p>
        </p:txBody>
      </p:sp>
      <p:sp>
        <p:nvSpPr>
          <p:cNvPr id="6" name="頁尾版面配置區 5">
            <a:extLst>
              <a:ext uri="{FF2B5EF4-FFF2-40B4-BE49-F238E27FC236}">
                <a16:creationId xmlns:a16="http://schemas.microsoft.com/office/drawing/2014/main" id="{067999E7-3A75-CAA6-CB1C-E5518FB6625D}"/>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D921D293-1497-2372-DFAF-5C7E78F0F887}"/>
              </a:ext>
            </a:extLst>
          </p:cNvPr>
          <p:cNvSpPr>
            <a:spLocks noGrp="1"/>
          </p:cNvSpPr>
          <p:nvPr>
            <p:ph type="sldNum" sz="quarter" idx="12"/>
          </p:nvPr>
        </p:nvSpPr>
        <p:spPr/>
        <p:txBody>
          <a:bodyPr/>
          <a:lstStyle/>
          <a:p>
            <a:fld id="{F14E94F4-B5B9-4561-9F36-7638CCD46F4A}" type="slidenum">
              <a:rPr lang="zh-TW" altLang="en-US" smtClean="0"/>
              <a:t>‹#›</a:t>
            </a:fld>
            <a:endParaRPr lang="zh-TW" altLang="en-US"/>
          </a:p>
        </p:txBody>
      </p:sp>
    </p:spTree>
    <p:extLst>
      <p:ext uri="{BB962C8B-B14F-4D97-AF65-F5344CB8AC3E}">
        <p14:creationId xmlns:p14="http://schemas.microsoft.com/office/powerpoint/2010/main" val="257844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CA38CD-941D-5C24-B1E3-9BE01DCCEADB}"/>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A40B93E3-3BD1-BD80-FA6D-34D1E12F6F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7B48A059-B42A-B4D2-33F1-1F5C497A2E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32337843-BF08-0E9E-65B8-79E19FF7394D}"/>
              </a:ext>
            </a:extLst>
          </p:cNvPr>
          <p:cNvSpPr>
            <a:spLocks noGrp="1"/>
          </p:cNvSpPr>
          <p:nvPr>
            <p:ph type="dt" sz="half" idx="10"/>
          </p:nvPr>
        </p:nvSpPr>
        <p:spPr/>
        <p:txBody>
          <a:bodyPr/>
          <a:lstStyle/>
          <a:p>
            <a:fld id="{EDE4F39A-BF62-4F78-AAA5-530067C10D29}" type="datetimeFigureOut">
              <a:rPr lang="zh-TW" altLang="en-US" smtClean="0"/>
              <a:t>2024/5/1</a:t>
            </a:fld>
            <a:endParaRPr lang="zh-TW" altLang="en-US"/>
          </a:p>
        </p:txBody>
      </p:sp>
      <p:sp>
        <p:nvSpPr>
          <p:cNvPr id="6" name="頁尾版面配置區 5">
            <a:extLst>
              <a:ext uri="{FF2B5EF4-FFF2-40B4-BE49-F238E27FC236}">
                <a16:creationId xmlns:a16="http://schemas.microsoft.com/office/drawing/2014/main" id="{927D0778-5CA9-3255-48DF-125E74367EA2}"/>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1CF8F82-636A-C086-1426-414947C9705E}"/>
              </a:ext>
            </a:extLst>
          </p:cNvPr>
          <p:cNvSpPr>
            <a:spLocks noGrp="1"/>
          </p:cNvSpPr>
          <p:nvPr>
            <p:ph type="sldNum" sz="quarter" idx="12"/>
          </p:nvPr>
        </p:nvSpPr>
        <p:spPr/>
        <p:txBody>
          <a:bodyPr/>
          <a:lstStyle/>
          <a:p>
            <a:fld id="{F14E94F4-B5B9-4561-9F36-7638CCD46F4A}" type="slidenum">
              <a:rPr lang="zh-TW" altLang="en-US" smtClean="0"/>
              <a:t>‹#›</a:t>
            </a:fld>
            <a:endParaRPr lang="zh-TW" altLang="en-US"/>
          </a:p>
        </p:txBody>
      </p:sp>
    </p:spTree>
    <p:extLst>
      <p:ext uri="{BB962C8B-B14F-4D97-AF65-F5344CB8AC3E}">
        <p14:creationId xmlns:p14="http://schemas.microsoft.com/office/powerpoint/2010/main" val="1846164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4E9EEFD7-C674-E1F1-A98B-B83E5E5D3F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6AB78F03-065E-2781-FCC5-3E9DA5998A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EDD6C50-6C63-92AE-66FF-FA5C1459D5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DE4F39A-BF62-4F78-AAA5-530067C10D29}" type="datetimeFigureOut">
              <a:rPr lang="zh-TW" altLang="en-US" smtClean="0"/>
              <a:t>2024/5/1</a:t>
            </a:fld>
            <a:endParaRPr lang="zh-TW" altLang="en-US"/>
          </a:p>
        </p:txBody>
      </p:sp>
      <p:sp>
        <p:nvSpPr>
          <p:cNvPr id="5" name="頁尾版面配置區 4">
            <a:extLst>
              <a:ext uri="{FF2B5EF4-FFF2-40B4-BE49-F238E27FC236}">
                <a16:creationId xmlns:a16="http://schemas.microsoft.com/office/drawing/2014/main" id="{16FE5854-8A82-FE58-2494-153B06C0BF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942C7054-E79C-471F-C983-80F9F9A364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14E94F4-B5B9-4561-9F36-7638CCD46F4A}" type="slidenum">
              <a:rPr lang="zh-TW" altLang="en-US" smtClean="0"/>
              <a:t>‹#›</a:t>
            </a:fld>
            <a:endParaRPr lang="zh-TW" altLang="en-US"/>
          </a:p>
        </p:txBody>
      </p:sp>
    </p:spTree>
    <p:extLst>
      <p:ext uri="{BB962C8B-B14F-4D97-AF65-F5344CB8AC3E}">
        <p14:creationId xmlns:p14="http://schemas.microsoft.com/office/powerpoint/2010/main" val="2773013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image" Target="../media/image21.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mp"/><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tmp"/><Relationship Id="rId4" Type="http://schemas.openxmlformats.org/officeDocument/2006/relationships/image" Target="../media/image2.tmp"/></Relationships>
</file>

<file path=ppt/slides/_rels/slide30.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image" Target="../media/image31.tmp"/><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tmp"/><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tmp"/><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tmp"/><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tmp"/><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image" Target="../media/image40.tmp"/><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40.tmp"/><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8.tmp"/><Relationship Id="rId2" Type="http://schemas.openxmlformats.org/officeDocument/2006/relationships/image" Target="../media/image20.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39B1F45-8882-0E2D-DB9D-AAB7DC9A8E74}"/>
              </a:ext>
            </a:extLst>
          </p:cNvPr>
          <p:cNvSpPr>
            <a:spLocks noGrp="1"/>
          </p:cNvSpPr>
          <p:nvPr>
            <p:ph type="ctrTitle"/>
          </p:nvPr>
        </p:nvSpPr>
        <p:spPr>
          <a:xfrm>
            <a:off x="1287694" y="2185827"/>
            <a:ext cx="9144000" cy="2955159"/>
          </a:xfrm>
        </p:spPr>
        <p:txBody>
          <a:bodyPr>
            <a:noAutofit/>
          </a:bodyPr>
          <a:lstStyle/>
          <a:p>
            <a:pPr algn="l"/>
            <a:r>
              <a:rPr lang="zh-TW" altLang="en-US" sz="2400" dirty="0"/>
              <a:t>請實作「</a:t>
            </a:r>
            <a:r>
              <a:rPr lang="en-US" altLang="zh-TW" sz="2400" dirty="0" err="1"/>
              <a:t>EmbeddedLinux</a:t>
            </a:r>
            <a:r>
              <a:rPr lang="zh-TW" altLang="en-US" sz="2400" dirty="0"/>
              <a:t>移植及應用驅動」手冊中的第</a:t>
            </a:r>
            <a:r>
              <a:rPr lang="en-US" altLang="zh-TW" sz="2400" dirty="0"/>
              <a:t>13</a:t>
            </a:r>
            <a:r>
              <a:rPr lang="zh-TW" altLang="en-US" sz="2400" dirty="0"/>
              <a:t>章實驗：</a:t>
            </a:r>
            <a:r>
              <a:rPr lang="en-US" altLang="zh-TW" sz="2400" dirty="0" err="1"/>
              <a:t>BootLoader</a:t>
            </a:r>
            <a:r>
              <a:rPr lang="zh-TW" altLang="en-US" sz="2400" dirty="0"/>
              <a:t>（</a:t>
            </a:r>
            <a:r>
              <a:rPr lang="en-US" altLang="zh-TW" sz="2400" dirty="0" err="1"/>
              <a:t>uboot</a:t>
            </a:r>
            <a:r>
              <a:rPr lang="zh-TW" altLang="en-US" sz="2400" dirty="0"/>
              <a:t>）移植實驗，請用實作圖解的方式說明實際的實作步驟？以及實作結果？</a:t>
            </a:r>
            <a:br>
              <a:rPr lang="en-US" altLang="zh-TW" sz="2400" dirty="0"/>
            </a:br>
            <a:r>
              <a:rPr lang="en-US" altLang="zh-TW" sz="2400" dirty="0"/>
              <a:t>[</a:t>
            </a:r>
            <a:r>
              <a:rPr lang="zh-TW" altLang="en-US" sz="2400" dirty="0"/>
              <a:t>問一</a:t>
            </a:r>
            <a:r>
              <a:rPr lang="en-US" altLang="zh-TW" sz="2400" dirty="0"/>
              <a:t>]</a:t>
            </a:r>
            <a:r>
              <a:rPr lang="zh-TW" altLang="en-US" sz="2400" dirty="0"/>
              <a:t>請詳細地分析</a:t>
            </a:r>
            <a:r>
              <a:rPr lang="en-US" altLang="zh-TW" sz="2400" dirty="0"/>
              <a:t>bootloader</a:t>
            </a:r>
            <a:r>
              <a:rPr lang="zh-TW" altLang="en-US" sz="2400" dirty="0"/>
              <a:t>原始碼內的</a:t>
            </a:r>
            <a:r>
              <a:rPr lang="en-US" altLang="zh-TW" sz="2400" dirty="0" err="1"/>
              <a:t>makefile</a:t>
            </a:r>
            <a:r>
              <a:rPr lang="zh-TW" altLang="en-US" sz="2400" dirty="0"/>
              <a:t>架構與意義（請 </a:t>
            </a:r>
            <a:r>
              <a:rPr lang="en-US" altLang="zh-TW" sz="2400" dirty="0"/>
              <a:t>	</a:t>
            </a:r>
            <a:r>
              <a:rPr lang="zh-TW" altLang="en-US" sz="2400" dirty="0"/>
              <a:t>參閱手冊的第</a:t>
            </a:r>
            <a:r>
              <a:rPr lang="en-US" altLang="zh-TW" sz="2400" dirty="0"/>
              <a:t>13.1.1</a:t>
            </a:r>
            <a:r>
              <a:rPr lang="zh-TW" altLang="en-US" sz="2400" dirty="0"/>
              <a:t>章節的內容）？</a:t>
            </a:r>
            <a:br>
              <a:rPr lang="en-US" altLang="zh-TW" sz="2400" dirty="0"/>
            </a:br>
            <a:r>
              <a:rPr lang="en-US" altLang="zh-TW" sz="2400" dirty="0"/>
              <a:t>[</a:t>
            </a:r>
            <a:r>
              <a:rPr lang="zh-TW" altLang="en-US" sz="2400" dirty="0"/>
              <a:t>問二</a:t>
            </a:r>
            <a:r>
              <a:rPr lang="en-US" altLang="zh-TW" sz="2400" dirty="0"/>
              <a:t>]</a:t>
            </a:r>
            <a:r>
              <a:rPr lang="zh-TW" altLang="en-US" sz="2400" dirty="0"/>
              <a:t>請分析</a:t>
            </a:r>
            <a:r>
              <a:rPr lang="en-US" altLang="zh-TW" sz="2400" dirty="0"/>
              <a:t>bootloader</a:t>
            </a:r>
            <a:r>
              <a:rPr lang="zh-TW" altLang="en-US" sz="2400" dirty="0"/>
              <a:t>開機程式中的</a:t>
            </a:r>
            <a:r>
              <a:rPr lang="en-US" altLang="zh-TW" sz="2400" dirty="0"/>
              <a:t>u-boot-2013.01.tar.bz2\u-boot-	2013.01\common\</a:t>
            </a:r>
            <a:r>
              <a:rPr lang="en-US" altLang="zh-TW" sz="2400" dirty="0" err="1"/>
              <a:t>main.c</a:t>
            </a:r>
            <a:r>
              <a:rPr lang="zh-TW" altLang="en-US" sz="2400" dirty="0"/>
              <a:t>主程式，並畫出該程式的流程圖（請</a:t>
            </a:r>
            <a:r>
              <a:rPr lang="en-US" altLang="zh-TW" sz="2400" dirty="0"/>
              <a:t>	</a:t>
            </a:r>
            <a:r>
              <a:rPr lang="zh-TW" altLang="en-US" sz="2400" dirty="0"/>
              <a:t>參閱手冊的第</a:t>
            </a:r>
            <a:r>
              <a:rPr lang="en-US" altLang="zh-TW" sz="2400" dirty="0"/>
              <a:t>13.1.2</a:t>
            </a:r>
            <a:r>
              <a:rPr lang="zh-TW" altLang="en-US" sz="2400" dirty="0"/>
              <a:t>章節的內容，關鍵詞：</a:t>
            </a:r>
            <a:r>
              <a:rPr lang="en-US" altLang="zh-TW" sz="2400" dirty="0"/>
              <a:t>stop autoboot, 	reset, RAM, root, kernel</a:t>
            </a:r>
            <a:r>
              <a:rPr lang="zh-TW" altLang="en-US" sz="2400" dirty="0"/>
              <a:t>）？ </a:t>
            </a:r>
          </a:p>
        </p:txBody>
      </p:sp>
      <p:sp>
        <p:nvSpPr>
          <p:cNvPr id="3" name="副標題 2">
            <a:extLst>
              <a:ext uri="{FF2B5EF4-FFF2-40B4-BE49-F238E27FC236}">
                <a16:creationId xmlns:a16="http://schemas.microsoft.com/office/drawing/2014/main" id="{D33CED21-E12E-75C3-8064-5AFF3CD2F0CE}"/>
              </a:ext>
            </a:extLst>
          </p:cNvPr>
          <p:cNvSpPr>
            <a:spLocks noGrp="1"/>
          </p:cNvSpPr>
          <p:nvPr>
            <p:ph type="subTitle" idx="1"/>
          </p:nvPr>
        </p:nvSpPr>
        <p:spPr>
          <a:xfrm>
            <a:off x="1123307" y="1023224"/>
            <a:ext cx="9144000" cy="1655762"/>
          </a:xfrm>
        </p:spPr>
        <p:txBody>
          <a:bodyPr>
            <a:normAutofit fontScale="55000" lnSpcReduction="20000"/>
          </a:bodyPr>
          <a:lstStyle/>
          <a:p>
            <a:pPr rtl="0">
              <a:spcBef>
                <a:spcPts val="0"/>
              </a:spcBef>
              <a:spcAft>
                <a:spcPts val="0"/>
              </a:spcAft>
            </a:pPr>
            <a:r>
              <a:rPr lang="zh-TW" altLang="en-US" sz="7300" b="1" i="0" dirty="0">
                <a:solidFill>
                  <a:srgbClr val="262626"/>
                </a:solidFill>
                <a:effectLst/>
                <a:latin typeface="DFKai-SB" panose="03000509000000000000" pitchFamily="65" charset="-120"/>
                <a:ea typeface="DFKai-SB" panose="03000509000000000000" pitchFamily="65" charset="-120"/>
              </a:rPr>
              <a:t>即時作業系統及應用</a:t>
            </a:r>
            <a:endParaRPr lang="en-US" altLang="zh-TW" sz="7300" b="1" i="0" dirty="0">
              <a:solidFill>
                <a:srgbClr val="262626"/>
              </a:solidFill>
              <a:effectLst/>
              <a:latin typeface="DFKai-SB" panose="03000509000000000000" pitchFamily="65" charset="-120"/>
              <a:ea typeface="DFKai-SB" panose="03000509000000000000" pitchFamily="65" charset="-120"/>
            </a:endParaRPr>
          </a:p>
          <a:p>
            <a:pPr rtl="0">
              <a:spcBef>
                <a:spcPts val="0"/>
              </a:spcBef>
              <a:spcAft>
                <a:spcPts val="0"/>
              </a:spcAft>
            </a:pPr>
            <a:endParaRPr lang="en-US" altLang="zh-TW" sz="4800" b="0" dirty="0">
              <a:effectLst/>
            </a:endParaRPr>
          </a:p>
          <a:p>
            <a:pPr rtl="0">
              <a:spcBef>
                <a:spcPts val="0"/>
              </a:spcBef>
              <a:spcAft>
                <a:spcPts val="0"/>
              </a:spcAft>
            </a:pPr>
            <a:r>
              <a:rPr lang="en-US" altLang="zh-TW" sz="4400" b="1" dirty="0">
                <a:effectLst/>
              </a:rPr>
              <a:t>[LAB07]</a:t>
            </a:r>
            <a:endParaRPr lang="zh-TW" altLang="en-US" sz="4400" b="1" dirty="0">
              <a:effectLst/>
            </a:endParaRPr>
          </a:p>
          <a:p>
            <a:br>
              <a:rPr lang="zh-TW" altLang="en-US" dirty="0"/>
            </a:br>
            <a:endParaRPr lang="zh-TW" altLang="en-US" dirty="0"/>
          </a:p>
        </p:txBody>
      </p:sp>
      <p:sp>
        <p:nvSpPr>
          <p:cNvPr id="4" name="文字方塊 3">
            <a:extLst>
              <a:ext uri="{FF2B5EF4-FFF2-40B4-BE49-F238E27FC236}">
                <a16:creationId xmlns:a16="http://schemas.microsoft.com/office/drawing/2014/main" id="{FCDA3FDB-5331-31E5-8904-AF9143E27B2A}"/>
              </a:ext>
            </a:extLst>
          </p:cNvPr>
          <p:cNvSpPr txBox="1"/>
          <p:nvPr/>
        </p:nvSpPr>
        <p:spPr>
          <a:xfrm>
            <a:off x="6096000" y="5434666"/>
            <a:ext cx="4376791" cy="461665"/>
          </a:xfrm>
          <a:prstGeom prst="rect">
            <a:avLst/>
          </a:prstGeom>
          <a:noFill/>
        </p:spPr>
        <p:txBody>
          <a:bodyPr wrap="square" rtlCol="0">
            <a:spAutoFit/>
          </a:bodyPr>
          <a:lstStyle/>
          <a:p>
            <a:r>
              <a:rPr lang="zh-TW" altLang="en-US" sz="2400" dirty="0"/>
              <a:t>四電子四</a:t>
            </a:r>
            <a:r>
              <a:rPr lang="en-US" altLang="zh-TW" sz="2400" dirty="0"/>
              <a:t>B  </a:t>
            </a:r>
            <a:r>
              <a:rPr lang="zh-TW" altLang="en-US" sz="2400" dirty="0"/>
              <a:t>曹宸維 </a:t>
            </a:r>
            <a:r>
              <a:rPr lang="en-US" altLang="zh-TW" sz="2400" dirty="0"/>
              <a:t>b10913154</a:t>
            </a:r>
            <a:endParaRPr lang="zh-TW" altLang="en-US" sz="2400" dirty="0"/>
          </a:p>
        </p:txBody>
      </p:sp>
    </p:spTree>
    <p:extLst>
      <p:ext uri="{BB962C8B-B14F-4D97-AF65-F5344CB8AC3E}">
        <p14:creationId xmlns:p14="http://schemas.microsoft.com/office/powerpoint/2010/main" val="40329155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0DE4A7-8E82-9AEE-1782-175B6A60F5EB}"/>
              </a:ext>
            </a:extLst>
          </p:cNvPr>
          <p:cNvSpPr>
            <a:spLocks noGrp="1"/>
          </p:cNvSpPr>
          <p:nvPr>
            <p:ph type="title"/>
          </p:nvPr>
        </p:nvSpPr>
        <p:spPr/>
        <p:txBody>
          <a:bodyPr>
            <a:normAutofit fontScale="90000"/>
          </a:bodyPr>
          <a:lstStyle/>
          <a:p>
            <a:br>
              <a:rPr lang="en-US" altLang="zh-TW" sz="4400" dirty="0">
                <a:latin typeface="標楷體" panose="03000509000000000000" pitchFamily="65" charset="-120"/>
                <a:ea typeface="標楷體" panose="03000509000000000000" pitchFamily="65" charset="-120"/>
              </a:rPr>
            </a:br>
            <a:r>
              <a:rPr lang="zh-TW" altLang="en-US" sz="4400" dirty="0">
                <a:latin typeface="標楷體" panose="03000509000000000000" pitchFamily="65" charset="-120"/>
                <a:ea typeface="標楷體" panose="03000509000000000000" pitchFamily="65" charset="-120"/>
              </a:rPr>
              <a:t>實作步驟</a:t>
            </a:r>
            <a:r>
              <a:rPr lang="en-US" altLang="zh-TW" dirty="0"/>
              <a:t>13.4.1</a:t>
            </a:r>
            <a:r>
              <a:rPr lang="en-US" altLang="zh-TW" sz="4400" dirty="0">
                <a:latin typeface="標楷體" panose="03000509000000000000" pitchFamily="65" charset="-120"/>
                <a:ea typeface="標楷體" panose="03000509000000000000" pitchFamily="65" charset="-120"/>
              </a:rPr>
              <a:t>-</a:t>
            </a:r>
            <a:r>
              <a:rPr lang="zh-TW" altLang="en-US" sz="4400" dirty="0">
                <a:latin typeface="標楷體" panose="03000509000000000000" pitchFamily="65" charset="-120"/>
                <a:ea typeface="標楷體" panose="03000509000000000000" pitchFamily="65" charset="-120"/>
              </a:rPr>
              <a:t>建立自己的平臺</a:t>
            </a:r>
            <a:br>
              <a:rPr lang="zh-TW" altLang="en-US" sz="4400" dirty="0">
                <a:latin typeface="標楷體" panose="03000509000000000000" pitchFamily="65" charset="-120"/>
                <a:ea typeface="標楷體" panose="03000509000000000000" pitchFamily="65" charset="-120"/>
              </a:rPr>
            </a:br>
            <a:endParaRPr lang="zh-TW" altLang="en-US" dirty="0"/>
          </a:p>
        </p:txBody>
      </p:sp>
      <p:pic>
        <p:nvPicPr>
          <p:cNvPr id="5" name="內容版面配置區 4">
            <a:extLst>
              <a:ext uri="{FF2B5EF4-FFF2-40B4-BE49-F238E27FC236}">
                <a16:creationId xmlns:a16="http://schemas.microsoft.com/office/drawing/2014/main" id="{A15B37CC-A9BF-FECB-EDC7-202C015DC47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9605" t="15639" r="44980" b="25988"/>
          <a:stretch/>
        </p:blipFill>
        <p:spPr>
          <a:xfrm>
            <a:off x="389219" y="1967553"/>
            <a:ext cx="5782311" cy="3987801"/>
          </a:xfrm>
        </p:spPr>
      </p:pic>
      <p:sp>
        <p:nvSpPr>
          <p:cNvPr id="4" name="文字方塊 3">
            <a:extLst>
              <a:ext uri="{FF2B5EF4-FFF2-40B4-BE49-F238E27FC236}">
                <a16:creationId xmlns:a16="http://schemas.microsoft.com/office/drawing/2014/main" id="{61ACAB0D-7ED1-662C-27D0-8139612A5EA0}"/>
              </a:ext>
            </a:extLst>
          </p:cNvPr>
          <p:cNvSpPr txBox="1"/>
          <p:nvPr/>
        </p:nvSpPr>
        <p:spPr>
          <a:xfrm>
            <a:off x="6403019" y="2048068"/>
            <a:ext cx="6094520" cy="369332"/>
          </a:xfrm>
          <a:prstGeom prst="rect">
            <a:avLst/>
          </a:prstGeom>
          <a:noFill/>
        </p:spPr>
        <p:txBody>
          <a:bodyPr wrap="square">
            <a:spAutoFit/>
          </a:bodyPr>
          <a:lstStyle/>
          <a:p>
            <a:r>
              <a:rPr lang="en-US" altLang="zh-TW" dirty="0"/>
              <a:t>$</a:t>
            </a:r>
            <a:r>
              <a:rPr lang="zh-TW" altLang="en-US" dirty="0"/>
              <a:t> </a:t>
            </a:r>
            <a:r>
              <a:rPr lang="en-US" altLang="zh-TW" dirty="0"/>
              <a:t>make </a:t>
            </a:r>
            <a:endParaRPr lang="zh-TW" altLang="en-US" dirty="0"/>
          </a:p>
        </p:txBody>
      </p:sp>
    </p:spTree>
    <p:extLst>
      <p:ext uri="{BB962C8B-B14F-4D97-AF65-F5344CB8AC3E}">
        <p14:creationId xmlns:p14="http://schemas.microsoft.com/office/powerpoint/2010/main" val="2332362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FBD639A-59D4-ABCF-98F2-325AAFA580EA}"/>
              </a:ext>
            </a:extLst>
          </p:cNvPr>
          <p:cNvSpPr>
            <a:spLocks noGrp="1"/>
          </p:cNvSpPr>
          <p:nvPr>
            <p:ph type="title"/>
          </p:nvPr>
        </p:nvSpPr>
        <p:spPr/>
        <p:txBody>
          <a:bodyPr>
            <a:normAutofit/>
          </a:bodyPr>
          <a:lstStyle/>
          <a:p>
            <a:r>
              <a:rPr lang="zh-TW" altLang="en-US" sz="3600" dirty="0">
                <a:latin typeface="標楷體" panose="03000509000000000000" pitchFamily="65" charset="-120"/>
                <a:ea typeface="標楷體" panose="03000509000000000000" pitchFamily="65" charset="-120"/>
              </a:rPr>
              <a:t>實作步驟</a:t>
            </a:r>
            <a:r>
              <a:rPr lang="en-US" altLang="zh-TW" sz="3600" dirty="0"/>
              <a:t>13.4.2-1</a:t>
            </a:r>
            <a:r>
              <a:rPr lang="en-US" altLang="zh-TW" sz="3600" dirty="0">
                <a:latin typeface="標楷體" panose="03000509000000000000" pitchFamily="65" charset="-120"/>
                <a:ea typeface="標楷體" panose="03000509000000000000" pitchFamily="65" charset="-120"/>
              </a:rPr>
              <a:t> u-boot</a:t>
            </a:r>
            <a:r>
              <a:rPr lang="zh-TW" altLang="en-US" sz="3600" dirty="0">
                <a:latin typeface="標楷體" panose="03000509000000000000" pitchFamily="65" charset="-120"/>
                <a:ea typeface="標楷體" panose="03000509000000000000" pitchFamily="65" charset="-120"/>
              </a:rPr>
              <a:t>移植</a:t>
            </a:r>
            <a:r>
              <a:rPr lang="en-US" altLang="zh-TW" sz="3600" dirty="0">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點燈確定程式碼</a:t>
            </a:r>
            <a:endParaRPr lang="zh-TW" altLang="en-US" sz="3600" dirty="0"/>
          </a:p>
        </p:txBody>
      </p:sp>
      <p:pic>
        <p:nvPicPr>
          <p:cNvPr id="9" name="圖片 8">
            <a:extLst>
              <a:ext uri="{FF2B5EF4-FFF2-40B4-BE49-F238E27FC236}">
                <a16:creationId xmlns:a16="http://schemas.microsoft.com/office/drawing/2014/main" id="{FFD35B59-FEC3-9CC6-C581-1A89EBCC6A50}"/>
              </a:ext>
            </a:extLst>
          </p:cNvPr>
          <p:cNvPicPr>
            <a:picLocks noChangeAspect="1"/>
          </p:cNvPicPr>
          <p:nvPr/>
        </p:nvPicPr>
        <p:blipFill rotWithShape="1">
          <a:blip r:embed="rId2">
            <a:extLst>
              <a:ext uri="{28A0092B-C50C-407E-A947-70E740481C1C}">
                <a14:useLocalDpi xmlns:a14="http://schemas.microsoft.com/office/drawing/2010/main" val="0"/>
              </a:ext>
            </a:extLst>
          </a:blip>
          <a:srcRect t="8607" r="57862"/>
          <a:stretch/>
        </p:blipFill>
        <p:spPr>
          <a:xfrm>
            <a:off x="761197" y="1352984"/>
            <a:ext cx="4416723" cy="5139891"/>
          </a:xfrm>
          <a:prstGeom prst="rect">
            <a:avLst/>
          </a:prstGeom>
        </p:spPr>
      </p:pic>
      <p:sp>
        <p:nvSpPr>
          <p:cNvPr id="4" name="文字方塊 3">
            <a:extLst>
              <a:ext uri="{FF2B5EF4-FFF2-40B4-BE49-F238E27FC236}">
                <a16:creationId xmlns:a16="http://schemas.microsoft.com/office/drawing/2014/main" id="{3F15DDA3-D45A-0883-9EE3-5BE2475803A5}"/>
              </a:ext>
            </a:extLst>
          </p:cNvPr>
          <p:cNvSpPr txBox="1"/>
          <p:nvPr/>
        </p:nvSpPr>
        <p:spPr>
          <a:xfrm>
            <a:off x="5177920" y="1352984"/>
            <a:ext cx="6094520" cy="3970318"/>
          </a:xfrm>
          <a:prstGeom prst="rect">
            <a:avLst/>
          </a:prstGeom>
          <a:noFill/>
        </p:spPr>
        <p:txBody>
          <a:bodyPr wrap="square">
            <a:spAutoFit/>
          </a:bodyPr>
          <a:lstStyle/>
          <a:p>
            <a:r>
              <a:rPr lang="zh-TW" altLang="en-US" dirty="0">
                <a:latin typeface="標楷體" panose="03000509000000000000" pitchFamily="65" charset="-120"/>
                <a:ea typeface="標楷體" panose="03000509000000000000" pitchFamily="65" charset="-120"/>
              </a:rPr>
              <a:t>修改</a:t>
            </a:r>
            <a:r>
              <a:rPr lang="en-US" altLang="zh-TW" dirty="0"/>
              <a:t>【</a:t>
            </a:r>
            <a:r>
              <a:rPr lang="en-US" altLang="zh-TW" dirty="0">
                <a:latin typeface="Times New Roman" panose="02020603050405020304" pitchFamily="18" charset="0"/>
                <a:cs typeface="Times New Roman" panose="02020603050405020304" pitchFamily="18" charset="0"/>
              </a:rPr>
              <a:t>arch/arm/</a:t>
            </a:r>
            <a:r>
              <a:rPr lang="en-US" altLang="zh-TW" dirty="0" err="1">
                <a:latin typeface="Times New Roman" panose="02020603050405020304" pitchFamily="18" charset="0"/>
                <a:cs typeface="Times New Roman" panose="02020603050405020304" pitchFamily="18" charset="0"/>
              </a:rPr>
              <a:t>cpu</a:t>
            </a:r>
            <a:r>
              <a:rPr lang="en-US" altLang="zh-TW" dirty="0">
                <a:latin typeface="Times New Roman" panose="02020603050405020304" pitchFamily="18" charset="0"/>
                <a:cs typeface="Times New Roman" panose="02020603050405020304" pitchFamily="18" charset="0"/>
              </a:rPr>
              <a:t>/armv7/</a:t>
            </a:r>
            <a:r>
              <a:rPr lang="en-US" altLang="zh-TW" dirty="0" err="1">
                <a:latin typeface="Times New Roman" panose="02020603050405020304" pitchFamily="18" charset="0"/>
                <a:cs typeface="Times New Roman" panose="02020603050405020304" pitchFamily="18" charset="0"/>
              </a:rPr>
              <a:t>start.S</a:t>
            </a:r>
            <a:r>
              <a:rPr lang="en-US" altLang="zh-TW" dirty="0"/>
              <a:t>】</a:t>
            </a:r>
            <a:r>
              <a:rPr lang="zh-TW" altLang="en-US" dirty="0">
                <a:latin typeface="標楷體" panose="03000509000000000000" pitchFamily="65" charset="-120"/>
                <a:ea typeface="標楷體" panose="03000509000000000000" pitchFamily="65" charset="-120"/>
              </a:rPr>
              <a:t>在 </a:t>
            </a:r>
            <a:r>
              <a:rPr lang="en-US" altLang="zh-TW" dirty="0">
                <a:latin typeface="標楷體" panose="03000509000000000000" pitchFamily="65" charset="-120"/>
                <a:ea typeface="標楷體" panose="03000509000000000000" pitchFamily="65" charset="-120"/>
              </a:rPr>
              <a:t>134 </a:t>
            </a:r>
            <a:r>
              <a:rPr lang="zh-TW" altLang="en-US" dirty="0">
                <a:latin typeface="標楷體" panose="03000509000000000000" pitchFamily="65" charset="-120"/>
                <a:ea typeface="標楷體" panose="03000509000000000000" pitchFamily="65" charset="-120"/>
              </a:rPr>
              <a:t>行後添加</a:t>
            </a:r>
            <a:endParaRPr lang="en-US" altLang="zh-TW" dirty="0">
              <a:latin typeface="標楷體" panose="03000509000000000000" pitchFamily="65" charset="-120"/>
              <a:ea typeface="標楷體" panose="03000509000000000000" pitchFamily="65" charset="-120"/>
            </a:endParaRPr>
          </a:p>
          <a:p>
            <a:r>
              <a:rPr lang="en-US" altLang="zh-TW" dirty="0"/>
              <a:t>#if 1</a:t>
            </a:r>
          </a:p>
          <a:p>
            <a:r>
              <a:rPr lang="en-US" altLang="zh-TW" dirty="0"/>
              <a:t>	</a:t>
            </a:r>
            <a:r>
              <a:rPr lang="en-US" altLang="zh-TW" dirty="0" err="1"/>
              <a:t>ldr</a:t>
            </a:r>
            <a:r>
              <a:rPr lang="en-US" altLang="zh-TW" dirty="0"/>
              <a:t> r0, =0x11000c40 @GPK2_7 led2 </a:t>
            </a:r>
          </a:p>
          <a:p>
            <a:r>
              <a:rPr lang="pt-BR" altLang="zh-TW" dirty="0"/>
              <a:t>	ldr r1, [r0] </a:t>
            </a:r>
          </a:p>
          <a:p>
            <a:r>
              <a:rPr lang="pt-BR" altLang="zh-TW" dirty="0"/>
              <a:t>	bic r1, r1, #0xf0000000</a:t>
            </a:r>
          </a:p>
          <a:p>
            <a:r>
              <a:rPr lang="pt-BR" altLang="zh-TW" dirty="0"/>
              <a:t>	orr r1, r1, #0x10000000</a:t>
            </a:r>
          </a:p>
          <a:p>
            <a:r>
              <a:rPr lang="pt-BR" altLang="zh-TW" dirty="0"/>
              <a:t>	str r1, [r0]</a:t>
            </a:r>
          </a:p>
          <a:p>
            <a:r>
              <a:rPr lang="pt-BR" altLang="zh-TW" dirty="0"/>
              <a:t>	</a:t>
            </a:r>
          </a:p>
          <a:p>
            <a:r>
              <a:rPr lang="pt-BR" altLang="zh-TW" dirty="0"/>
              <a:t>	ldr r0, =0x11000c44 </a:t>
            </a:r>
          </a:p>
          <a:p>
            <a:r>
              <a:rPr lang="pt-BR" altLang="zh-TW" dirty="0"/>
              <a:t>	mov r1,#0xff </a:t>
            </a:r>
          </a:p>
          <a:p>
            <a:r>
              <a:rPr lang="pt-BR" altLang="zh-TW" dirty="0"/>
              <a:t>	str r1, [r0]</a:t>
            </a:r>
          </a:p>
          <a:p>
            <a:r>
              <a:rPr lang="pt-BR" altLang="zh-TW" dirty="0"/>
              <a:t> #endif</a:t>
            </a:r>
          </a:p>
          <a:p>
            <a:r>
              <a:rPr lang="zh-TW" altLang="en-US" dirty="0">
                <a:latin typeface="標楷體" panose="03000509000000000000" pitchFamily="65" charset="-120"/>
                <a:ea typeface="標楷體" panose="03000509000000000000" pitchFamily="65" charset="-120"/>
              </a:rPr>
              <a:t>這部分程式碼是一段點燈程式， 通過板子上 </a:t>
            </a:r>
            <a:r>
              <a:rPr lang="en-US" altLang="zh-TW" dirty="0">
                <a:latin typeface="標楷體" panose="03000509000000000000" pitchFamily="65" charset="-120"/>
                <a:ea typeface="標楷體" panose="03000509000000000000" pitchFamily="65" charset="-120"/>
              </a:rPr>
              <a:t>LED2 </a:t>
            </a:r>
            <a:r>
              <a:rPr lang="zh-TW" altLang="en-US" dirty="0">
                <a:latin typeface="標楷體" panose="03000509000000000000" pitchFamily="65" charset="-120"/>
                <a:ea typeface="標楷體" panose="03000509000000000000" pitchFamily="65" charset="-120"/>
              </a:rPr>
              <a:t>的狀態確定 </a:t>
            </a:r>
            <a:r>
              <a:rPr lang="en-US" altLang="zh-TW" dirty="0" err="1">
                <a:latin typeface="標楷體" panose="03000509000000000000" pitchFamily="65" charset="-120"/>
                <a:ea typeface="標楷體" panose="03000509000000000000" pitchFamily="65" charset="-120"/>
              </a:rPr>
              <a:t>uboot</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第一行程式碼是否實 行。</a:t>
            </a:r>
          </a:p>
        </p:txBody>
      </p:sp>
      <p:sp>
        <p:nvSpPr>
          <p:cNvPr id="5" name="矩形 4">
            <a:extLst>
              <a:ext uri="{FF2B5EF4-FFF2-40B4-BE49-F238E27FC236}">
                <a16:creationId xmlns:a16="http://schemas.microsoft.com/office/drawing/2014/main" id="{55949602-4DC0-AD2F-61EF-8283CF262A64}"/>
              </a:ext>
            </a:extLst>
          </p:cNvPr>
          <p:cNvSpPr/>
          <p:nvPr/>
        </p:nvSpPr>
        <p:spPr>
          <a:xfrm>
            <a:off x="1162975" y="4350058"/>
            <a:ext cx="2077375" cy="12339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0997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65DD3D0-62D2-C0E3-1287-E6959AAA2919}"/>
              </a:ext>
            </a:extLst>
          </p:cNvPr>
          <p:cNvSpPr>
            <a:spLocks noGrp="1"/>
          </p:cNvSpPr>
          <p:nvPr>
            <p:ph type="title"/>
          </p:nvPr>
        </p:nvSpPr>
        <p:spPr/>
        <p:txBody>
          <a:bodyPr>
            <a:normAutofit/>
          </a:bodyPr>
          <a:lstStyle/>
          <a:p>
            <a:r>
              <a:rPr lang="zh-TW" altLang="en-US" sz="3600" dirty="0">
                <a:latin typeface="標楷體" panose="03000509000000000000" pitchFamily="65" charset="-120"/>
                <a:ea typeface="標楷體" panose="03000509000000000000" pitchFamily="65" charset="-120"/>
              </a:rPr>
              <a:t>實作步驟</a:t>
            </a:r>
            <a:r>
              <a:rPr lang="en-US" altLang="zh-TW" sz="3600" dirty="0"/>
              <a:t>13.4.2-1</a:t>
            </a:r>
            <a:r>
              <a:rPr lang="en-US" altLang="zh-TW" sz="3600" dirty="0">
                <a:latin typeface="標楷體" panose="03000509000000000000" pitchFamily="65" charset="-120"/>
                <a:ea typeface="標楷體" panose="03000509000000000000" pitchFamily="65" charset="-120"/>
              </a:rPr>
              <a:t> u-boot</a:t>
            </a:r>
            <a:r>
              <a:rPr lang="zh-TW" altLang="en-US" sz="3600" dirty="0">
                <a:latin typeface="標楷體" panose="03000509000000000000" pitchFamily="65" charset="-120"/>
                <a:ea typeface="標楷體" panose="03000509000000000000" pitchFamily="65" charset="-120"/>
              </a:rPr>
              <a:t>移植</a:t>
            </a:r>
            <a:r>
              <a:rPr lang="en-US" altLang="zh-TW" sz="3600" dirty="0">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點燈確定程式碼</a:t>
            </a:r>
            <a:endParaRPr lang="zh-TW" altLang="en-US" sz="3600" dirty="0"/>
          </a:p>
        </p:txBody>
      </p:sp>
      <p:pic>
        <p:nvPicPr>
          <p:cNvPr id="5" name="內容版面配置區 4">
            <a:extLst>
              <a:ext uri="{FF2B5EF4-FFF2-40B4-BE49-F238E27FC236}">
                <a16:creationId xmlns:a16="http://schemas.microsoft.com/office/drawing/2014/main" id="{B17B877E-6DC1-0145-370D-3871F4AC047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589" t="10934" r="58404" b="43260"/>
          <a:stretch/>
        </p:blipFill>
        <p:spPr>
          <a:xfrm>
            <a:off x="647271" y="2085654"/>
            <a:ext cx="5799071" cy="3750067"/>
          </a:xfrm>
        </p:spPr>
      </p:pic>
      <p:sp>
        <p:nvSpPr>
          <p:cNvPr id="4" name="文字方塊 3">
            <a:extLst>
              <a:ext uri="{FF2B5EF4-FFF2-40B4-BE49-F238E27FC236}">
                <a16:creationId xmlns:a16="http://schemas.microsoft.com/office/drawing/2014/main" id="{9401AD9E-8F58-3451-3609-0C5AE3894377}"/>
              </a:ext>
            </a:extLst>
          </p:cNvPr>
          <p:cNvSpPr txBox="1"/>
          <p:nvPr/>
        </p:nvSpPr>
        <p:spPr>
          <a:xfrm>
            <a:off x="6446342" y="1931163"/>
            <a:ext cx="5289938" cy="1754326"/>
          </a:xfrm>
          <a:prstGeom prst="rect">
            <a:avLst/>
          </a:prstGeom>
          <a:noFill/>
        </p:spPr>
        <p:txBody>
          <a:bodyPr wrap="square">
            <a:spAutoFit/>
          </a:bodyPr>
          <a:lstStyle/>
          <a:p>
            <a:r>
              <a:rPr lang="zh-TW" altLang="en-US" dirty="0">
                <a:latin typeface="標楷體" panose="03000509000000000000" pitchFamily="65" charset="-120"/>
                <a:ea typeface="標楷體" panose="03000509000000000000" pitchFamily="65" charset="-120"/>
              </a:rPr>
              <a:t>編譯腳本添加執行許可權該目錄下的所有用戶都有對這些文件的最高權限，這可能是因為需要在編譯或運行這些文件時，需要對其進行讀、寫和執行操作。但是，這樣做也會增加潛在的安全風險，因為任何人都可以修改這些文件。</a:t>
            </a:r>
            <a:endParaRPr lang="en-US" altLang="zh-TW" dirty="0">
              <a:latin typeface="標楷體" panose="03000509000000000000" pitchFamily="65" charset="-120"/>
              <a:ea typeface="標楷體" panose="03000509000000000000" pitchFamily="65" charset="-120"/>
            </a:endParaRPr>
          </a:p>
          <a:p>
            <a:r>
              <a:rPr lang="zh-TW" altLang="en-US" dirty="0"/>
              <a:t> </a:t>
            </a:r>
            <a:r>
              <a:rPr lang="en-US" altLang="zh-TW" dirty="0"/>
              <a:t>$ </a:t>
            </a:r>
            <a:r>
              <a:rPr lang="en-US" altLang="zh-TW" dirty="0" err="1"/>
              <a:t>chmod</a:t>
            </a:r>
            <a:r>
              <a:rPr lang="en-US" altLang="zh-TW" dirty="0"/>
              <a:t> 777 u-boot-2013.01/ build.sh </a:t>
            </a:r>
            <a:endParaRPr lang="zh-TW" altLang="en-US" dirty="0"/>
          </a:p>
        </p:txBody>
      </p:sp>
    </p:spTree>
    <p:extLst>
      <p:ext uri="{BB962C8B-B14F-4D97-AF65-F5344CB8AC3E}">
        <p14:creationId xmlns:p14="http://schemas.microsoft.com/office/powerpoint/2010/main" val="2617699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69DEDD-62C0-5334-E461-C3A7FDC249DF}"/>
              </a:ext>
            </a:extLst>
          </p:cNvPr>
          <p:cNvSpPr>
            <a:spLocks noGrp="1"/>
          </p:cNvSpPr>
          <p:nvPr>
            <p:ph type="title"/>
          </p:nvPr>
        </p:nvSpPr>
        <p:spPr/>
        <p:txBody>
          <a:bodyPr>
            <a:normAutofit/>
          </a:bodyPr>
          <a:lstStyle/>
          <a:p>
            <a:r>
              <a:rPr lang="zh-TW" altLang="en-US" sz="3600" dirty="0">
                <a:latin typeface="標楷體" panose="03000509000000000000" pitchFamily="65" charset="-120"/>
                <a:ea typeface="標楷體" panose="03000509000000000000" pitchFamily="65" charset="-120"/>
              </a:rPr>
              <a:t>實作步驟</a:t>
            </a:r>
            <a:r>
              <a:rPr lang="en-US" altLang="zh-TW" sz="3600" dirty="0">
                <a:latin typeface="標楷體" panose="03000509000000000000" pitchFamily="65" charset="-120"/>
                <a:ea typeface="標楷體" panose="03000509000000000000" pitchFamily="65" charset="-120"/>
              </a:rPr>
              <a:t>13.4.2-1 u-boot</a:t>
            </a:r>
            <a:r>
              <a:rPr lang="zh-TW" altLang="en-US" sz="3600" dirty="0">
                <a:latin typeface="標楷體" panose="03000509000000000000" pitchFamily="65" charset="-120"/>
                <a:ea typeface="標楷體" panose="03000509000000000000" pitchFamily="65" charset="-120"/>
              </a:rPr>
              <a:t>移植</a:t>
            </a:r>
            <a:r>
              <a:rPr lang="en-US" altLang="zh-TW" sz="3600" dirty="0">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點燈確定程式碼</a:t>
            </a:r>
          </a:p>
        </p:txBody>
      </p:sp>
      <p:pic>
        <p:nvPicPr>
          <p:cNvPr id="5" name="內容版面配置區 4">
            <a:extLst>
              <a:ext uri="{FF2B5EF4-FFF2-40B4-BE49-F238E27FC236}">
                <a16:creationId xmlns:a16="http://schemas.microsoft.com/office/drawing/2014/main" id="{C29217FE-F5D3-EA12-A92E-301527A2D3F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9082" r="64796"/>
          <a:stretch/>
        </p:blipFill>
        <p:spPr>
          <a:xfrm>
            <a:off x="687280" y="1491448"/>
            <a:ext cx="3609224" cy="5001427"/>
          </a:xfrm>
        </p:spPr>
      </p:pic>
      <p:sp>
        <p:nvSpPr>
          <p:cNvPr id="4" name="文字方塊 3">
            <a:extLst>
              <a:ext uri="{FF2B5EF4-FFF2-40B4-BE49-F238E27FC236}">
                <a16:creationId xmlns:a16="http://schemas.microsoft.com/office/drawing/2014/main" id="{F6C845ED-A4D6-841E-C9DD-98E7E113FCF5}"/>
              </a:ext>
            </a:extLst>
          </p:cNvPr>
          <p:cNvSpPr txBox="1"/>
          <p:nvPr/>
        </p:nvSpPr>
        <p:spPr>
          <a:xfrm>
            <a:off x="4181094" y="1518080"/>
            <a:ext cx="8611628" cy="4247317"/>
          </a:xfrm>
          <a:prstGeom prst="rect">
            <a:avLst/>
          </a:prstGeom>
          <a:noFill/>
        </p:spPr>
        <p:txBody>
          <a:bodyPr wrap="square">
            <a:spAutoFit/>
          </a:bodyPr>
          <a:lstStyle/>
          <a:p>
            <a:r>
              <a:rPr lang="zh-TW" altLang="en-US" dirty="0">
                <a:latin typeface="標楷體" panose="03000509000000000000" pitchFamily="65" charset="-120"/>
                <a:ea typeface="標楷體" panose="03000509000000000000" pitchFamily="65" charset="-120"/>
              </a:rPr>
              <a:t>修改</a:t>
            </a:r>
            <a:r>
              <a:rPr lang="zh-TW" altLang="en-US" dirty="0"/>
              <a:t> </a:t>
            </a:r>
            <a:r>
              <a:rPr lang="en-US" altLang="zh-TW" dirty="0" err="1"/>
              <a:t>Makefile</a:t>
            </a:r>
            <a:endParaRPr lang="en-US" altLang="zh-TW" dirty="0"/>
          </a:p>
          <a:p>
            <a:r>
              <a:rPr lang="zh-TW" altLang="en-US" dirty="0">
                <a:latin typeface="標楷體" panose="03000509000000000000" pitchFamily="65" charset="-120"/>
                <a:ea typeface="標楷體" panose="03000509000000000000" pitchFamily="65" charset="-120"/>
              </a:rPr>
              <a:t>在</a:t>
            </a:r>
            <a:r>
              <a:rPr lang="zh-TW" altLang="en-US" dirty="0"/>
              <a:t> </a:t>
            </a:r>
            <a:r>
              <a:rPr lang="en-US" altLang="zh-TW" dirty="0"/>
              <a:t>$(obj)u-</a:t>
            </a:r>
            <a:r>
              <a:rPr lang="en-US" altLang="zh-TW" dirty="0" err="1"/>
              <a:t>boot.bin</a:t>
            </a:r>
            <a:r>
              <a:rPr lang="en-US" altLang="zh-TW" dirty="0"/>
              <a:t>: $(obj)u-boot </a:t>
            </a:r>
          </a:p>
          <a:p>
            <a:r>
              <a:rPr lang="en-US" altLang="zh-TW" dirty="0"/>
              <a:t>	$(OBJCOPY) ${OBJCFLAGS} -O binary $&lt; $@ 	</a:t>
            </a:r>
          </a:p>
          <a:p>
            <a:r>
              <a:rPr lang="en-US" altLang="zh-TW" dirty="0"/>
              <a:t>	$(BOARD_SIZE_CHECK) </a:t>
            </a:r>
          </a:p>
          <a:p>
            <a:r>
              <a:rPr lang="zh-TW" altLang="en-US" dirty="0">
                <a:latin typeface="標楷體" panose="03000509000000000000" pitchFamily="65" charset="-120"/>
                <a:ea typeface="標楷體" panose="03000509000000000000" pitchFamily="65" charset="-120"/>
              </a:rPr>
              <a:t>下添加</a:t>
            </a:r>
            <a:endParaRPr lang="en-US" altLang="zh-TW" dirty="0">
              <a:latin typeface="標楷體" panose="03000509000000000000" pitchFamily="65" charset="-120"/>
              <a:ea typeface="標楷體" panose="03000509000000000000" pitchFamily="65" charset="-120"/>
            </a:endParaRPr>
          </a:p>
          <a:p>
            <a:r>
              <a:rPr lang="en-US" altLang="zh-TW" dirty="0"/>
              <a:t>	</a:t>
            </a:r>
            <a:r>
              <a:rPr lang="zh-TW" altLang="en-US" dirty="0"/>
              <a:t> </a:t>
            </a:r>
            <a:r>
              <a:rPr lang="en-US" altLang="zh-TW" dirty="0"/>
              <a:t>@#./mkuboot </a:t>
            </a:r>
          </a:p>
          <a:p>
            <a:r>
              <a:rPr lang="en-US" altLang="zh-TW" dirty="0"/>
              <a:t>	@split -b 14336 u-</a:t>
            </a:r>
            <a:r>
              <a:rPr lang="en-US" altLang="zh-TW" dirty="0" err="1"/>
              <a:t>boot.bin</a:t>
            </a:r>
            <a:r>
              <a:rPr lang="en-US" altLang="zh-TW" dirty="0"/>
              <a:t> bl2 </a:t>
            </a:r>
          </a:p>
          <a:p>
            <a:r>
              <a:rPr lang="en-US" altLang="zh-TW" dirty="0"/>
              <a:t>	@+make -C </a:t>
            </a:r>
            <a:r>
              <a:rPr lang="en-US" altLang="zh-TW" dirty="0" err="1"/>
              <a:t>sdfuse_q</a:t>
            </a:r>
            <a:r>
              <a:rPr lang="en-US" altLang="zh-TW" dirty="0"/>
              <a:t>/ </a:t>
            </a:r>
          </a:p>
          <a:p>
            <a:r>
              <a:rPr lang="en-US" altLang="zh-TW" dirty="0"/>
              <a:t>	@#cp u-</a:t>
            </a:r>
            <a:r>
              <a:rPr lang="en-US" altLang="zh-TW" dirty="0" err="1"/>
              <a:t>boot.bin</a:t>
            </a:r>
            <a:r>
              <a:rPr lang="en-US" altLang="zh-TW" dirty="0"/>
              <a:t> u-boot-4212.bin</a:t>
            </a:r>
          </a:p>
          <a:p>
            <a:r>
              <a:rPr lang="en-US" altLang="zh-TW" dirty="0"/>
              <a:t>	@#cp u-</a:t>
            </a:r>
            <a:r>
              <a:rPr lang="en-US" altLang="zh-TW" dirty="0" err="1"/>
              <a:t>boot.bin</a:t>
            </a:r>
            <a:r>
              <a:rPr lang="en-US" altLang="zh-TW" dirty="0"/>
              <a:t> u-boot-4412.bin 	</a:t>
            </a:r>
          </a:p>
          <a:p>
            <a:r>
              <a:rPr lang="en-US" altLang="zh-TW" dirty="0"/>
              <a:t>	@#./sdfuse_q/add_sign </a:t>
            </a:r>
          </a:p>
          <a:p>
            <a:r>
              <a:rPr lang="en-US" altLang="zh-TW" dirty="0"/>
              <a:t>	@./sdfuse_q/chksum </a:t>
            </a:r>
          </a:p>
          <a:p>
            <a:r>
              <a:rPr lang="en-US" altLang="zh-TW" dirty="0"/>
              <a:t>	@./sdfuse_q/add_padding </a:t>
            </a:r>
          </a:p>
          <a:p>
            <a:r>
              <a:rPr lang="en-US" altLang="zh-TW" dirty="0"/>
              <a:t>	@rm bl2a* </a:t>
            </a:r>
          </a:p>
          <a:p>
            <a:r>
              <a:rPr lang="en-US" altLang="zh-TW" dirty="0"/>
              <a:t>	@echo </a:t>
            </a:r>
            <a:endParaRPr lang="zh-TW" altLang="en-US" dirty="0"/>
          </a:p>
        </p:txBody>
      </p:sp>
      <p:sp>
        <p:nvSpPr>
          <p:cNvPr id="6" name="矩形 5">
            <a:extLst>
              <a:ext uri="{FF2B5EF4-FFF2-40B4-BE49-F238E27FC236}">
                <a16:creationId xmlns:a16="http://schemas.microsoft.com/office/drawing/2014/main" id="{A457F9D5-39F9-499F-AA4B-110C0D67F446}"/>
              </a:ext>
            </a:extLst>
          </p:cNvPr>
          <p:cNvSpPr/>
          <p:nvPr/>
        </p:nvSpPr>
        <p:spPr>
          <a:xfrm>
            <a:off x="1704513" y="3906174"/>
            <a:ext cx="2077375" cy="12339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807721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C0884E-43EE-3747-485B-E48A3B91A2CE}"/>
              </a:ext>
            </a:extLst>
          </p:cNvPr>
          <p:cNvSpPr>
            <a:spLocks noGrp="1"/>
          </p:cNvSpPr>
          <p:nvPr>
            <p:ph type="title"/>
          </p:nvPr>
        </p:nvSpPr>
        <p:spPr>
          <a:xfrm>
            <a:off x="315294" y="274030"/>
            <a:ext cx="10515600" cy="1325563"/>
          </a:xfrm>
        </p:spPr>
        <p:txBody>
          <a:bodyPr>
            <a:normAutofit/>
          </a:bodyPr>
          <a:lstStyle/>
          <a:p>
            <a:r>
              <a:rPr lang="zh-TW" altLang="en-US" sz="3600" dirty="0">
                <a:latin typeface="標楷體" panose="03000509000000000000" pitchFamily="65" charset="-120"/>
                <a:ea typeface="標楷體" panose="03000509000000000000" pitchFamily="65" charset="-120"/>
              </a:rPr>
              <a:t>實作步驟</a:t>
            </a:r>
            <a:r>
              <a:rPr lang="en-US" altLang="zh-TW" sz="3600" dirty="0">
                <a:latin typeface="標楷體" panose="03000509000000000000" pitchFamily="65" charset="-120"/>
                <a:ea typeface="標楷體" panose="03000509000000000000" pitchFamily="65" charset="-120"/>
              </a:rPr>
              <a:t>13.4.2-1 u-boot</a:t>
            </a:r>
            <a:r>
              <a:rPr lang="zh-TW" altLang="en-US" sz="3600" dirty="0">
                <a:latin typeface="標楷體" panose="03000509000000000000" pitchFamily="65" charset="-120"/>
                <a:ea typeface="標楷體" panose="03000509000000000000" pitchFamily="65" charset="-120"/>
              </a:rPr>
              <a:t>移植</a:t>
            </a:r>
            <a:r>
              <a:rPr lang="en-US" altLang="zh-TW" sz="3600" dirty="0">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點燈確定程式碼</a:t>
            </a:r>
          </a:p>
        </p:txBody>
      </p:sp>
      <p:pic>
        <p:nvPicPr>
          <p:cNvPr id="5" name="內容版面配置區 4">
            <a:extLst>
              <a:ext uri="{FF2B5EF4-FFF2-40B4-BE49-F238E27FC236}">
                <a16:creationId xmlns:a16="http://schemas.microsoft.com/office/drawing/2014/main" id="{354EC439-4D8A-B75B-3A6D-B3E0B047B95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45489"/>
          <a:stretch/>
        </p:blipFill>
        <p:spPr>
          <a:xfrm>
            <a:off x="404071" y="1377652"/>
            <a:ext cx="4336605" cy="5126033"/>
          </a:xfrm>
        </p:spPr>
      </p:pic>
      <p:sp>
        <p:nvSpPr>
          <p:cNvPr id="4" name="文字方塊 3">
            <a:extLst>
              <a:ext uri="{FF2B5EF4-FFF2-40B4-BE49-F238E27FC236}">
                <a16:creationId xmlns:a16="http://schemas.microsoft.com/office/drawing/2014/main" id="{C8222B0B-8593-7A35-A40A-68FE3E3DA42D}"/>
              </a:ext>
            </a:extLst>
          </p:cNvPr>
          <p:cNvSpPr txBox="1"/>
          <p:nvPr/>
        </p:nvSpPr>
        <p:spPr>
          <a:xfrm>
            <a:off x="5160146" y="1870514"/>
            <a:ext cx="6094520" cy="646331"/>
          </a:xfrm>
          <a:prstGeom prst="rect">
            <a:avLst/>
          </a:prstGeom>
          <a:noFill/>
        </p:spPr>
        <p:txBody>
          <a:bodyPr wrap="square">
            <a:spAutoFit/>
          </a:bodyPr>
          <a:lstStyle/>
          <a:p>
            <a:r>
              <a:rPr lang="en-US" altLang="zh-TW" dirty="0"/>
              <a:t>./build.sh</a:t>
            </a:r>
          </a:p>
          <a:p>
            <a:r>
              <a:rPr lang="zh-TW" altLang="en-US" dirty="0"/>
              <a:t>成功</a:t>
            </a:r>
          </a:p>
        </p:txBody>
      </p:sp>
    </p:spTree>
    <p:extLst>
      <p:ext uri="{BB962C8B-B14F-4D97-AF65-F5344CB8AC3E}">
        <p14:creationId xmlns:p14="http://schemas.microsoft.com/office/powerpoint/2010/main" val="1305082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E5FB9A-F239-A4C7-C22E-7E3B4FB7A3AC}"/>
              </a:ext>
            </a:extLst>
          </p:cNvPr>
          <p:cNvSpPr>
            <a:spLocks noGrp="1"/>
          </p:cNvSpPr>
          <p:nvPr>
            <p:ph type="title"/>
          </p:nvPr>
        </p:nvSpPr>
        <p:spPr>
          <a:xfrm>
            <a:off x="358805" y="365125"/>
            <a:ext cx="10515600" cy="1325563"/>
          </a:xfrm>
        </p:spPr>
        <p:txBody>
          <a:bodyPr>
            <a:normAutofit/>
          </a:bodyPr>
          <a:lstStyle/>
          <a:p>
            <a:r>
              <a:rPr lang="zh-TW" altLang="en-US" sz="3600" dirty="0">
                <a:latin typeface="標楷體" panose="03000509000000000000" pitchFamily="65" charset="-120"/>
                <a:ea typeface="標楷體" panose="03000509000000000000" pitchFamily="65" charset="-120"/>
              </a:rPr>
              <a:t>實作步驟</a:t>
            </a:r>
            <a:r>
              <a:rPr lang="en-US" altLang="zh-TW" sz="3600" dirty="0"/>
              <a:t>13.4.2-2</a:t>
            </a:r>
            <a:r>
              <a:rPr lang="en-US" altLang="zh-TW" sz="3600" dirty="0">
                <a:latin typeface="標楷體" panose="03000509000000000000" pitchFamily="65" charset="-120"/>
                <a:ea typeface="標楷體" panose="03000509000000000000" pitchFamily="65" charset="-120"/>
              </a:rPr>
              <a:t> u-boot</a:t>
            </a:r>
            <a:r>
              <a:rPr lang="zh-TW" altLang="en-US" sz="3600" dirty="0">
                <a:latin typeface="標楷體" panose="03000509000000000000" pitchFamily="65" charset="-120"/>
                <a:ea typeface="標楷體" panose="03000509000000000000" pitchFamily="65" charset="-120"/>
              </a:rPr>
              <a:t>移植</a:t>
            </a:r>
            <a:r>
              <a:rPr lang="en-US" altLang="zh-TW" sz="3600" dirty="0">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實現串列埠輸出</a:t>
            </a:r>
            <a:endParaRPr lang="zh-TW" altLang="en-US" sz="3600" dirty="0"/>
          </a:p>
        </p:txBody>
      </p:sp>
      <p:pic>
        <p:nvPicPr>
          <p:cNvPr id="5" name="內容版面配置區 4">
            <a:extLst>
              <a:ext uri="{FF2B5EF4-FFF2-40B4-BE49-F238E27FC236}">
                <a16:creationId xmlns:a16="http://schemas.microsoft.com/office/drawing/2014/main" id="{0CB3DB06-515E-EE32-31EC-8A3FD4E2FE0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70" r="66630"/>
          <a:stretch/>
        </p:blipFill>
        <p:spPr>
          <a:xfrm>
            <a:off x="489756" y="1367161"/>
            <a:ext cx="3212535" cy="5125714"/>
          </a:xfrm>
        </p:spPr>
      </p:pic>
      <p:sp>
        <p:nvSpPr>
          <p:cNvPr id="4" name="文字方塊 3">
            <a:extLst>
              <a:ext uri="{FF2B5EF4-FFF2-40B4-BE49-F238E27FC236}">
                <a16:creationId xmlns:a16="http://schemas.microsoft.com/office/drawing/2014/main" id="{110AC666-805F-D676-E44C-097BF714B069}"/>
              </a:ext>
            </a:extLst>
          </p:cNvPr>
          <p:cNvSpPr txBox="1"/>
          <p:nvPr/>
        </p:nvSpPr>
        <p:spPr>
          <a:xfrm>
            <a:off x="4600852" y="1990363"/>
            <a:ext cx="6094520" cy="2862322"/>
          </a:xfrm>
          <a:prstGeom prst="rect">
            <a:avLst/>
          </a:prstGeom>
          <a:noFill/>
        </p:spPr>
        <p:txBody>
          <a:bodyPr wrap="square">
            <a:spAutoFit/>
          </a:bodyPr>
          <a:lstStyle/>
          <a:p>
            <a:r>
              <a:rPr lang="en-US" altLang="zh-TW" dirty="0"/>
              <a:t>$ </a:t>
            </a:r>
            <a:r>
              <a:rPr lang="en-US" altLang="zh-TW" dirty="0" err="1"/>
              <a:t>gedit</a:t>
            </a:r>
            <a:r>
              <a:rPr lang="en-US" altLang="zh-TW" dirty="0"/>
              <a:t> board/</a:t>
            </a:r>
            <a:r>
              <a:rPr lang="en-US" altLang="zh-TW" dirty="0" err="1"/>
              <a:t>samsung</a:t>
            </a:r>
            <a:r>
              <a:rPr lang="en-US" altLang="zh-TW" dirty="0"/>
              <a:t>/fs4412/</a:t>
            </a:r>
            <a:r>
              <a:rPr lang="en-US" altLang="zh-TW" dirty="0" err="1"/>
              <a:t>lowlevel_init</a:t>
            </a:r>
            <a:r>
              <a:rPr lang="en-US" altLang="zh-TW" dirty="0"/>
              <a:t>. </a:t>
            </a:r>
          </a:p>
          <a:p>
            <a:r>
              <a:rPr lang="en-US" altLang="zh-TW" dirty="0" err="1"/>
              <a:t>lowlevel_init</a:t>
            </a:r>
            <a:r>
              <a:rPr lang="en-US" altLang="zh-TW" dirty="0"/>
              <a:t>: </a:t>
            </a:r>
          </a:p>
          <a:p>
            <a:r>
              <a:rPr lang="zh-TW" altLang="en-US" dirty="0"/>
              <a:t>後添加 </a:t>
            </a:r>
            <a:endParaRPr lang="en-US" altLang="zh-TW" dirty="0"/>
          </a:p>
          <a:p>
            <a:r>
              <a:rPr lang="en-US" altLang="zh-TW" dirty="0" err="1"/>
              <a:t>ldr</a:t>
            </a:r>
            <a:r>
              <a:rPr lang="en-US" altLang="zh-TW" dirty="0"/>
              <a:t> </a:t>
            </a:r>
            <a:r>
              <a:rPr lang="zh-TW" altLang="en-US" dirty="0"/>
              <a:t> </a:t>
            </a:r>
            <a:r>
              <a:rPr lang="en-US" altLang="zh-TW" dirty="0" err="1"/>
              <a:t>sp</a:t>
            </a:r>
            <a:r>
              <a:rPr lang="en-US" altLang="zh-TW" dirty="0"/>
              <a:t>,=0x02060000 @use </a:t>
            </a:r>
            <a:r>
              <a:rPr lang="en-US" altLang="zh-TW" dirty="0" err="1"/>
              <a:t>iRom</a:t>
            </a:r>
            <a:r>
              <a:rPr lang="en-US" altLang="zh-TW" dirty="0"/>
              <a:t> stack in bl2 </a:t>
            </a:r>
            <a:r>
              <a:rPr lang="zh-TW" altLang="en-US" dirty="0">
                <a:solidFill>
                  <a:srgbClr val="FF0000"/>
                </a:solidFill>
              </a:rPr>
              <a:t>注意縮排</a:t>
            </a:r>
            <a:endParaRPr lang="en-US" altLang="zh-TW" dirty="0">
              <a:solidFill>
                <a:srgbClr val="FF0000"/>
              </a:solidFill>
            </a:endParaRPr>
          </a:p>
          <a:p>
            <a:r>
              <a:rPr lang="zh-TW" altLang="en-US" dirty="0"/>
              <a:t>將 </a:t>
            </a:r>
            <a:r>
              <a:rPr lang="en-US" altLang="zh-TW" dirty="0" err="1"/>
              <a:t>sp</a:t>
            </a:r>
            <a:r>
              <a:rPr lang="en-US" altLang="zh-TW" dirty="0"/>
              <a:t> </a:t>
            </a:r>
            <a:r>
              <a:rPr lang="zh-TW" altLang="en-US" dirty="0"/>
              <a:t>寄存器（堆棧指標寄存器）的值設置為 </a:t>
            </a:r>
            <a:r>
              <a:rPr lang="en-US" altLang="zh-TW" dirty="0"/>
              <a:t>0x02060000</a:t>
            </a:r>
            <a:r>
              <a:rPr lang="zh-TW" altLang="en-US" dirty="0"/>
              <a:t>。這條註釋指明了該操作的目的，即在 </a:t>
            </a:r>
            <a:r>
              <a:rPr lang="en-US" altLang="zh-TW" dirty="0"/>
              <a:t>bl2 </a:t>
            </a:r>
            <a:r>
              <a:rPr lang="zh-TW" altLang="en-US" dirty="0"/>
              <a:t>中使用 </a:t>
            </a:r>
            <a:r>
              <a:rPr lang="en-US" altLang="zh-TW" dirty="0" err="1"/>
              <a:t>iRom</a:t>
            </a:r>
            <a:r>
              <a:rPr lang="en-US" altLang="zh-TW" dirty="0"/>
              <a:t> </a:t>
            </a:r>
            <a:r>
              <a:rPr lang="zh-TW" altLang="en-US" dirty="0"/>
              <a:t>堆棧。通常情況下，在嵌入式系統中，堆棧指標（</a:t>
            </a:r>
            <a:r>
              <a:rPr lang="en-US" altLang="zh-TW" dirty="0"/>
              <a:t>stack pointer</a:t>
            </a:r>
            <a:r>
              <a:rPr lang="zh-TW" altLang="en-US" dirty="0"/>
              <a:t>）指向堆棧的頂部，用於處理函數調用和局部變量的分配。通過將 </a:t>
            </a:r>
            <a:r>
              <a:rPr lang="en-US" altLang="zh-TW" dirty="0" err="1"/>
              <a:t>sp</a:t>
            </a:r>
            <a:r>
              <a:rPr lang="en-US" altLang="zh-TW" dirty="0"/>
              <a:t> </a:t>
            </a:r>
            <a:r>
              <a:rPr lang="zh-TW" altLang="en-US" dirty="0"/>
              <a:t>設置為 </a:t>
            </a:r>
            <a:r>
              <a:rPr lang="en-US" altLang="zh-TW" dirty="0"/>
              <a:t>0x02060000</a:t>
            </a:r>
            <a:r>
              <a:rPr lang="zh-TW" altLang="en-US" dirty="0"/>
              <a:t>，程序將使用位於這個地址的堆棧，以便在 </a:t>
            </a:r>
            <a:r>
              <a:rPr lang="en-US" altLang="zh-TW" dirty="0"/>
              <a:t>bl2 </a:t>
            </a:r>
            <a:r>
              <a:rPr lang="zh-TW" altLang="en-US" dirty="0"/>
              <a:t>中進行適當的處理和操作。</a:t>
            </a:r>
          </a:p>
        </p:txBody>
      </p:sp>
      <p:sp>
        <p:nvSpPr>
          <p:cNvPr id="6" name="矩形 5">
            <a:extLst>
              <a:ext uri="{FF2B5EF4-FFF2-40B4-BE49-F238E27FC236}">
                <a16:creationId xmlns:a16="http://schemas.microsoft.com/office/drawing/2014/main" id="{3621EFB5-AE18-EDDF-6107-489891FFAC06}"/>
              </a:ext>
            </a:extLst>
          </p:cNvPr>
          <p:cNvSpPr/>
          <p:nvPr/>
        </p:nvSpPr>
        <p:spPr>
          <a:xfrm>
            <a:off x="1189608" y="4021584"/>
            <a:ext cx="2423604" cy="12428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err="1"/>
              <a:t>lowlevel_init</a:t>
            </a:r>
            <a:r>
              <a:rPr lang="en-US" altLang="zh-TW" dirty="0"/>
              <a:t>: </a:t>
            </a:r>
            <a:r>
              <a:rPr lang="zh-TW" altLang="en-US" dirty="0"/>
              <a:t>後添加 </a:t>
            </a:r>
            <a:r>
              <a:rPr lang="en-US" altLang="zh-TW" dirty="0" err="1"/>
              <a:t>ldr</a:t>
            </a:r>
            <a:r>
              <a:rPr lang="en-US" altLang="zh-TW" dirty="0"/>
              <a:t> </a:t>
            </a:r>
            <a:r>
              <a:rPr lang="en-US" altLang="zh-TW" dirty="0" err="1"/>
              <a:t>sp</a:t>
            </a:r>
            <a:r>
              <a:rPr lang="en-US" altLang="zh-TW" dirty="0"/>
              <a:t>,=0x02060000 @use </a:t>
            </a:r>
            <a:r>
              <a:rPr lang="en-US" altLang="zh-TW" dirty="0" err="1"/>
              <a:t>iRom</a:t>
            </a:r>
            <a:r>
              <a:rPr lang="en-US" altLang="zh-TW" dirty="0"/>
              <a:t> stack in bl2 </a:t>
            </a:r>
            <a:r>
              <a:rPr lang="zh-TW" altLang="en-US" dirty="0"/>
              <a:t>注意有縮排</a:t>
            </a:r>
          </a:p>
        </p:txBody>
      </p:sp>
    </p:spTree>
    <p:extLst>
      <p:ext uri="{BB962C8B-B14F-4D97-AF65-F5344CB8AC3E}">
        <p14:creationId xmlns:p14="http://schemas.microsoft.com/office/powerpoint/2010/main" val="461914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C2C5AE-0167-3FDC-97E4-9FB255BCC9B0}"/>
              </a:ext>
            </a:extLst>
          </p:cNvPr>
          <p:cNvSpPr>
            <a:spLocks noGrp="1"/>
          </p:cNvSpPr>
          <p:nvPr>
            <p:ph type="title"/>
          </p:nvPr>
        </p:nvSpPr>
        <p:spPr>
          <a:xfrm>
            <a:off x="489756" y="338492"/>
            <a:ext cx="10515600" cy="1325563"/>
          </a:xfrm>
        </p:spPr>
        <p:txBody>
          <a:bodyPr>
            <a:normAutofit/>
          </a:bodyPr>
          <a:lstStyle/>
          <a:p>
            <a:r>
              <a:rPr lang="zh-TW" altLang="en-US" sz="3600" dirty="0">
                <a:latin typeface="標楷體" panose="03000509000000000000" pitchFamily="65" charset="-120"/>
                <a:ea typeface="標楷體" panose="03000509000000000000" pitchFamily="65" charset="-120"/>
              </a:rPr>
              <a:t>實作步驟</a:t>
            </a:r>
            <a:r>
              <a:rPr lang="en-US" altLang="zh-TW" sz="3600" dirty="0"/>
              <a:t>13.4.2-2</a:t>
            </a:r>
            <a:r>
              <a:rPr lang="en-US" altLang="zh-TW" sz="3600" dirty="0">
                <a:latin typeface="標楷體" panose="03000509000000000000" pitchFamily="65" charset="-120"/>
                <a:ea typeface="標楷體" panose="03000509000000000000" pitchFamily="65" charset="-120"/>
              </a:rPr>
              <a:t> u-boot</a:t>
            </a:r>
            <a:r>
              <a:rPr lang="zh-TW" altLang="en-US" sz="3600" dirty="0">
                <a:latin typeface="標楷體" panose="03000509000000000000" pitchFamily="65" charset="-120"/>
                <a:ea typeface="標楷體" panose="03000509000000000000" pitchFamily="65" charset="-120"/>
              </a:rPr>
              <a:t>移植</a:t>
            </a:r>
            <a:r>
              <a:rPr lang="en-US" altLang="zh-TW" sz="3600" dirty="0">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實現串列埠輸出</a:t>
            </a:r>
            <a:endParaRPr lang="zh-TW" altLang="en-US" sz="3600" dirty="0"/>
          </a:p>
        </p:txBody>
      </p:sp>
      <p:pic>
        <p:nvPicPr>
          <p:cNvPr id="5" name="內容版面配置區 4">
            <a:extLst>
              <a:ext uri="{FF2B5EF4-FFF2-40B4-BE49-F238E27FC236}">
                <a16:creationId xmlns:a16="http://schemas.microsoft.com/office/drawing/2014/main" id="{D3161BCF-515B-B61A-E06C-1B62F16D8BA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87" r="55793"/>
          <a:stretch/>
        </p:blipFill>
        <p:spPr>
          <a:xfrm>
            <a:off x="489756" y="1470211"/>
            <a:ext cx="4066707" cy="4901961"/>
          </a:xfrm>
        </p:spPr>
      </p:pic>
      <p:sp>
        <p:nvSpPr>
          <p:cNvPr id="4" name="矩形 3">
            <a:extLst>
              <a:ext uri="{FF2B5EF4-FFF2-40B4-BE49-F238E27FC236}">
                <a16:creationId xmlns:a16="http://schemas.microsoft.com/office/drawing/2014/main" id="{2E994C9E-F322-3391-E8B5-BFF5049D7424}"/>
              </a:ext>
            </a:extLst>
          </p:cNvPr>
          <p:cNvSpPr/>
          <p:nvPr/>
        </p:nvSpPr>
        <p:spPr>
          <a:xfrm>
            <a:off x="1181472" y="3994952"/>
            <a:ext cx="1490707" cy="132556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415BE971-C6BD-56F9-B176-F5656F4FFFEE}"/>
              </a:ext>
            </a:extLst>
          </p:cNvPr>
          <p:cNvSpPr txBox="1"/>
          <p:nvPr/>
        </p:nvSpPr>
        <p:spPr>
          <a:xfrm>
            <a:off x="4556464" y="1919064"/>
            <a:ext cx="6094520" cy="5355312"/>
          </a:xfrm>
          <a:prstGeom prst="rect">
            <a:avLst/>
          </a:prstGeom>
          <a:noFill/>
        </p:spPr>
        <p:txBody>
          <a:bodyPr wrap="square">
            <a:spAutoFit/>
          </a:bodyPr>
          <a:lstStyle/>
          <a:p>
            <a:r>
              <a:rPr lang="zh-TW" altLang="en-US" dirty="0"/>
              <a:t>關閉看門狗（</a:t>
            </a:r>
            <a:r>
              <a:rPr lang="en-US" altLang="zh-TW" dirty="0"/>
              <a:t>watchdog</a:t>
            </a:r>
            <a:r>
              <a:rPr lang="zh-TW" altLang="en-US" dirty="0"/>
              <a:t>）有一個硬件計時器稱為看門狗，它的作用是監視系統是否正常運行。如果系統出現異常或者停止響應，看門狗將會重置系統，以確保系統的穩定性。</a:t>
            </a:r>
          </a:p>
          <a:p>
            <a:endParaRPr lang="zh-TW" altLang="en-US" dirty="0"/>
          </a:p>
          <a:p>
            <a:r>
              <a:rPr lang="zh-TW" altLang="en-US" dirty="0"/>
              <a:t>這段用意</a:t>
            </a:r>
          </a:p>
          <a:p>
            <a:r>
              <a:rPr lang="en-US" altLang="zh-TW" dirty="0"/>
              <a:t>1.</a:t>
            </a:r>
            <a:r>
              <a:rPr lang="zh-TW" altLang="en-US" dirty="0"/>
              <a:t>將 </a:t>
            </a:r>
            <a:r>
              <a:rPr lang="en-US" altLang="zh-TW" dirty="0"/>
              <a:t>PS-Hold </a:t>
            </a:r>
            <a:r>
              <a:rPr lang="zh-TW" altLang="en-US" dirty="0"/>
              <a:t>設置為高電平。這個步驟可能與硬件設計有關，用來確保系統處於正常運行狀態。</a:t>
            </a:r>
          </a:p>
          <a:p>
            <a:r>
              <a:rPr lang="en-US" altLang="zh-TW" dirty="0"/>
              <a:t>2.</a:t>
            </a:r>
            <a:r>
              <a:rPr lang="zh-TW" altLang="en-US" dirty="0"/>
              <a:t>將 </a:t>
            </a:r>
            <a:r>
              <a:rPr lang="en-US" altLang="zh-TW" dirty="0"/>
              <a:t>0x11000c08 </a:t>
            </a:r>
            <a:r>
              <a:rPr lang="zh-TW" altLang="en-US" dirty="0"/>
              <a:t>地址處的內容設置為 </a:t>
            </a:r>
            <a:r>
              <a:rPr lang="en-US" altLang="zh-TW" dirty="0"/>
              <a:t>0</a:t>
            </a:r>
            <a:r>
              <a:rPr lang="zh-TW" altLang="en-US" dirty="0"/>
              <a:t>。這可能是關閉看門狗計時器的一個步驟。</a:t>
            </a:r>
          </a:p>
          <a:p>
            <a:r>
              <a:rPr lang="en-US" altLang="zh-TW" dirty="0"/>
              <a:t>3.</a:t>
            </a:r>
            <a:r>
              <a:rPr lang="zh-TW" altLang="en-US" dirty="0"/>
              <a:t>清除 </a:t>
            </a:r>
            <a:r>
              <a:rPr lang="en-US" altLang="zh-TW" dirty="0"/>
              <a:t>MASK_WDT_RESET_REQUEST</a:t>
            </a:r>
            <a:r>
              <a:rPr lang="zh-TW" altLang="en-US" dirty="0"/>
              <a:t>。這可能是確保看門狗不會因為某些條件而重置系統。</a:t>
            </a:r>
          </a:p>
          <a:p>
            <a:r>
              <a:rPr lang="zh-TW" altLang="en-US" dirty="0"/>
              <a:t>這段代碼使用了條件編譯，</a:t>
            </a:r>
            <a:r>
              <a:rPr lang="en-US" altLang="zh-TW" dirty="0"/>
              <a:t>#if 1 </a:t>
            </a:r>
            <a:r>
              <a:rPr lang="zh-TW" altLang="en-US" dirty="0"/>
              <a:t>表示這段代碼將被編譯進入程序中，而 </a:t>
            </a:r>
            <a:r>
              <a:rPr lang="en-US" altLang="zh-TW" dirty="0"/>
              <a:t>#endif </a:t>
            </a:r>
            <a:r>
              <a:rPr lang="zh-TW" altLang="en-US" dirty="0"/>
              <a:t>表示這段代碼的結束。</a:t>
            </a:r>
          </a:p>
          <a:p>
            <a:endParaRPr lang="zh-TW" altLang="en-US" dirty="0"/>
          </a:p>
          <a:p>
            <a:endParaRPr lang="zh-TW" altLang="en-US" dirty="0"/>
          </a:p>
          <a:p>
            <a:endParaRPr lang="zh-TW" altLang="en-US" dirty="0"/>
          </a:p>
          <a:p>
            <a:endParaRPr lang="zh-TW" altLang="en-US" dirty="0"/>
          </a:p>
          <a:p>
            <a:endParaRPr lang="zh-TW" altLang="en-US" dirty="0"/>
          </a:p>
          <a:p>
            <a:endParaRPr lang="zh-TW" altLang="en-US" dirty="0"/>
          </a:p>
        </p:txBody>
      </p:sp>
    </p:spTree>
    <p:extLst>
      <p:ext uri="{BB962C8B-B14F-4D97-AF65-F5344CB8AC3E}">
        <p14:creationId xmlns:p14="http://schemas.microsoft.com/office/powerpoint/2010/main" val="1464392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523770-0026-145A-E2A3-9CFE261D09BD}"/>
              </a:ext>
            </a:extLst>
          </p:cNvPr>
          <p:cNvSpPr>
            <a:spLocks noGrp="1"/>
          </p:cNvSpPr>
          <p:nvPr>
            <p:ph type="title"/>
          </p:nvPr>
        </p:nvSpPr>
        <p:spPr/>
        <p:txBody>
          <a:bodyPr>
            <a:normAutofit/>
          </a:bodyPr>
          <a:lstStyle/>
          <a:p>
            <a:r>
              <a:rPr lang="zh-TW" altLang="en-US" sz="3600" dirty="0">
                <a:latin typeface="標楷體" panose="03000509000000000000" pitchFamily="65" charset="-120"/>
                <a:ea typeface="標楷體" panose="03000509000000000000" pitchFamily="65" charset="-120"/>
              </a:rPr>
              <a:t>實作步驟</a:t>
            </a:r>
            <a:r>
              <a:rPr lang="en-US" altLang="zh-TW" sz="3600" dirty="0"/>
              <a:t>13.4.2-2</a:t>
            </a:r>
            <a:r>
              <a:rPr lang="en-US" altLang="zh-TW" sz="3600" dirty="0">
                <a:latin typeface="標楷體" panose="03000509000000000000" pitchFamily="65" charset="-120"/>
                <a:ea typeface="標楷體" panose="03000509000000000000" pitchFamily="65" charset="-120"/>
              </a:rPr>
              <a:t> u-boot</a:t>
            </a:r>
            <a:r>
              <a:rPr lang="zh-TW" altLang="en-US" sz="3600" dirty="0">
                <a:latin typeface="標楷體" panose="03000509000000000000" pitchFamily="65" charset="-120"/>
                <a:ea typeface="標楷體" panose="03000509000000000000" pitchFamily="65" charset="-120"/>
              </a:rPr>
              <a:t>移植</a:t>
            </a:r>
            <a:r>
              <a:rPr lang="en-US" altLang="zh-TW" sz="3600" dirty="0">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實現串列埠輸出</a:t>
            </a:r>
            <a:endParaRPr lang="zh-TW" altLang="en-US" sz="3600" dirty="0"/>
          </a:p>
        </p:txBody>
      </p:sp>
      <p:pic>
        <p:nvPicPr>
          <p:cNvPr id="5" name="內容版面配置區 4">
            <a:extLst>
              <a:ext uri="{FF2B5EF4-FFF2-40B4-BE49-F238E27FC236}">
                <a16:creationId xmlns:a16="http://schemas.microsoft.com/office/drawing/2014/main" id="{E8EA2970-5A78-5114-CA54-44A7B6F0628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005" r="64889"/>
          <a:stretch/>
        </p:blipFill>
        <p:spPr>
          <a:xfrm>
            <a:off x="943353" y="1467916"/>
            <a:ext cx="3211397" cy="4809176"/>
          </a:xfrm>
        </p:spPr>
      </p:pic>
      <p:sp>
        <p:nvSpPr>
          <p:cNvPr id="3" name="矩形 2">
            <a:extLst>
              <a:ext uri="{FF2B5EF4-FFF2-40B4-BE49-F238E27FC236}">
                <a16:creationId xmlns:a16="http://schemas.microsoft.com/office/drawing/2014/main" id="{CDD52A4E-C998-CBBE-F9ED-91A03052DDA3}"/>
              </a:ext>
            </a:extLst>
          </p:cNvPr>
          <p:cNvSpPr/>
          <p:nvPr/>
        </p:nvSpPr>
        <p:spPr>
          <a:xfrm>
            <a:off x="1563212" y="3429000"/>
            <a:ext cx="1632750" cy="65472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CDBE254C-B0B5-B574-AF2B-64FFEF926952}"/>
              </a:ext>
            </a:extLst>
          </p:cNvPr>
          <p:cNvSpPr txBox="1"/>
          <p:nvPr/>
        </p:nvSpPr>
        <p:spPr>
          <a:xfrm>
            <a:off x="4316766" y="1558785"/>
            <a:ext cx="6094520" cy="3139321"/>
          </a:xfrm>
          <a:prstGeom prst="rect">
            <a:avLst/>
          </a:prstGeom>
          <a:noFill/>
        </p:spPr>
        <p:txBody>
          <a:bodyPr wrap="square">
            <a:spAutoFit/>
          </a:bodyPr>
          <a:lstStyle/>
          <a:p>
            <a:r>
              <a:rPr lang="zh-TW" altLang="en-US" dirty="0">
                <a:latin typeface="標楷體" panose="03000509000000000000" pitchFamily="65" charset="-120"/>
                <a:ea typeface="標楷體" panose="03000509000000000000" pitchFamily="65" charset="-120"/>
              </a:rPr>
              <a:t>這段代碼的作用是對一些寄存器進行初始化設置。</a:t>
            </a:r>
          </a:p>
          <a:p>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ldr</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r0, =0x10030000</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將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r0</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加載為地址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0x10030000</a:t>
            </a:r>
            <a:r>
              <a:rPr lang="zh-TW" altLang="en-US" dirty="0">
                <a:latin typeface="標楷體" panose="03000509000000000000" pitchFamily="65" charset="-120"/>
                <a:ea typeface="標楷體" panose="03000509000000000000" pitchFamily="65" charset="-120"/>
              </a:rPr>
              <a:t>，基礎地址。</a:t>
            </a:r>
          </a:p>
          <a:p>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ldr</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r1, =0x666666 </a:t>
            </a:r>
            <a:r>
              <a:rPr lang="zh-TW" altLang="en-US" dirty="0">
                <a:latin typeface="標楷體" panose="03000509000000000000" pitchFamily="65" charset="-120"/>
                <a:ea typeface="標楷體" panose="03000509000000000000" pitchFamily="65" charset="-120"/>
              </a:rPr>
              <a:t>和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ldr</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r1, =0x777777</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將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r1</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加載為特定的數值。</a:t>
            </a:r>
          </a:p>
          <a:p>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ldr</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r2, =CLK_SRC_PERIL0_OFFSET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和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ldr</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r2, =CLK_DIV_PERIL0_OFFSET</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將 </a:t>
            </a:r>
            <a:r>
              <a:rPr lang="en-US" altLang="zh-TW" dirty="0">
                <a:latin typeface="標楷體" panose="03000509000000000000" pitchFamily="65" charset="-120"/>
                <a:ea typeface="標楷體" panose="03000509000000000000" pitchFamily="65" charset="-120"/>
              </a:rPr>
              <a:t>r2 </a:t>
            </a:r>
            <a:r>
              <a:rPr lang="zh-TW" altLang="en-US" dirty="0">
                <a:latin typeface="標楷體" panose="03000509000000000000" pitchFamily="65" charset="-120"/>
                <a:ea typeface="標楷體" panose="03000509000000000000" pitchFamily="65" charset="-120"/>
              </a:rPr>
              <a:t>加載為特定的偏移量，這些偏移量可能是相對於基礎地址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0x10030000</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的位置。</a:t>
            </a:r>
          </a:p>
          <a:p>
            <a:r>
              <a:rPr lang="en-US" altLang="zh-TW" dirty="0">
                <a:latin typeface="標楷體" panose="03000509000000000000" pitchFamily="65" charset="-120"/>
                <a:ea typeface="標楷體" panose="03000509000000000000" pitchFamily="65" charset="-120"/>
              </a:rPr>
              <a:t>str r1, [r0, r2]: </a:t>
            </a:r>
            <a:r>
              <a:rPr lang="zh-TW" altLang="en-US" dirty="0">
                <a:latin typeface="標楷體" panose="03000509000000000000" pitchFamily="65" charset="-120"/>
                <a:ea typeface="標楷體" panose="03000509000000000000" pitchFamily="65" charset="-120"/>
              </a:rPr>
              <a:t>將 </a:t>
            </a:r>
            <a:r>
              <a:rPr lang="en-US" altLang="zh-TW" dirty="0">
                <a:latin typeface="標楷體" panose="03000509000000000000" pitchFamily="65" charset="-120"/>
                <a:ea typeface="標楷體" panose="03000509000000000000" pitchFamily="65" charset="-120"/>
              </a:rPr>
              <a:t>r1 </a:t>
            </a:r>
            <a:r>
              <a:rPr lang="zh-TW" altLang="en-US" dirty="0">
                <a:latin typeface="標楷體" panose="03000509000000000000" pitchFamily="65" charset="-120"/>
                <a:ea typeface="標楷體" panose="03000509000000000000" pitchFamily="65" charset="-120"/>
              </a:rPr>
              <a:t>的值存儲到地址為 </a:t>
            </a:r>
            <a:r>
              <a:rPr lang="en-US" altLang="zh-TW" dirty="0">
                <a:latin typeface="標楷體" panose="03000509000000000000" pitchFamily="65" charset="-120"/>
                <a:ea typeface="標楷體" panose="03000509000000000000" pitchFamily="65" charset="-120"/>
              </a:rPr>
              <a:t>r0 + r2 </a:t>
            </a:r>
            <a:r>
              <a:rPr lang="zh-TW" altLang="en-US" dirty="0">
                <a:latin typeface="標楷體" panose="03000509000000000000" pitchFamily="65" charset="-120"/>
                <a:ea typeface="標楷體" panose="03000509000000000000" pitchFamily="65" charset="-120"/>
              </a:rPr>
              <a:t>的位置。這樣做可能是對特定的寄存器進行配置，以設置設備的某些功能或參數。</a:t>
            </a:r>
          </a:p>
        </p:txBody>
      </p:sp>
    </p:spTree>
    <p:extLst>
      <p:ext uri="{BB962C8B-B14F-4D97-AF65-F5344CB8AC3E}">
        <p14:creationId xmlns:p14="http://schemas.microsoft.com/office/powerpoint/2010/main" val="1277630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1EC45A-F58F-976A-2A0A-6F8760AF8F7D}"/>
              </a:ext>
            </a:extLst>
          </p:cNvPr>
          <p:cNvSpPr>
            <a:spLocks noGrp="1"/>
          </p:cNvSpPr>
          <p:nvPr>
            <p:ph type="title"/>
          </p:nvPr>
        </p:nvSpPr>
        <p:spPr/>
        <p:txBody>
          <a:bodyPr>
            <a:normAutofit/>
          </a:bodyPr>
          <a:lstStyle/>
          <a:p>
            <a:r>
              <a:rPr lang="zh-TW" altLang="en-US" sz="3600" dirty="0">
                <a:latin typeface="標楷體" panose="03000509000000000000" pitchFamily="65" charset="-120"/>
                <a:ea typeface="標楷體" panose="03000509000000000000" pitchFamily="65" charset="-120"/>
              </a:rPr>
              <a:t>實作步驟</a:t>
            </a:r>
            <a:r>
              <a:rPr lang="en-US" altLang="zh-TW" sz="3600" dirty="0"/>
              <a:t>13.4.2-2</a:t>
            </a:r>
            <a:r>
              <a:rPr lang="en-US" altLang="zh-TW" sz="3600" dirty="0">
                <a:latin typeface="標楷體" panose="03000509000000000000" pitchFamily="65" charset="-120"/>
                <a:ea typeface="標楷體" panose="03000509000000000000" pitchFamily="65" charset="-120"/>
              </a:rPr>
              <a:t> u-boot</a:t>
            </a:r>
            <a:r>
              <a:rPr lang="zh-TW" altLang="en-US" sz="3600" dirty="0">
                <a:latin typeface="標楷體" panose="03000509000000000000" pitchFamily="65" charset="-120"/>
                <a:ea typeface="標楷體" panose="03000509000000000000" pitchFamily="65" charset="-120"/>
              </a:rPr>
              <a:t>移植</a:t>
            </a:r>
            <a:r>
              <a:rPr lang="en-US" altLang="zh-TW" sz="3600" dirty="0">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實現串列埠輸出</a:t>
            </a:r>
            <a:endParaRPr lang="zh-TW" altLang="en-US" sz="3600" dirty="0"/>
          </a:p>
        </p:txBody>
      </p:sp>
      <p:pic>
        <p:nvPicPr>
          <p:cNvPr id="5" name="內容版面配置區 4">
            <a:extLst>
              <a:ext uri="{FF2B5EF4-FFF2-40B4-BE49-F238E27FC236}">
                <a16:creationId xmlns:a16="http://schemas.microsoft.com/office/drawing/2014/main" id="{BC511414-1A11-7309-403D-85284FD651F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57139"/>
          <a:stretch/>
        </p:blipFill>
        <p:spPr>
          <a:xfrm>
            <a:off x="705514" y="1690688"/>
            <a:ext cx="3475870" cy="4351338"/>
          </a:xfrm>
        </p:spPr>
      </p:pic>
      <p:sp>
        <p:nvSpPr>
          <p:cNvPr id="4" name="文字方塊 3">
            <a:extLst>
              <a:ext uri="{FF2B5EF4-FFF2-40B4-BE49-F238E27FC236}">
                <a16:creationId xmlns:a16="http://schemas.microsoft.com/office/drawing/2014/main" id="{1553F188-7496-5921-CA9E-2989875EB3A3}"/>
              </a:ext>
            </a:extLst>
          </p:cNvPr>
          <p:cNvSpPr txBox="1"/>
          <p:nvPr/>
        </p:nvSpPr>
        <p:spPr>
          <a:xfrm>
            <a:off x="4282736" y="1752846"/>
            <a:ext cx="6094520" cy="1754326"/>
          </a:xfrm>
          <a:prstGeom prst="rect">
            <a:avLst/>
          </a:prstGeom>
          <a:noFill/>
        </p:spPr>
        <p:txBody>
          <a:bodyPr wrap="square">
            <a:spAutoFit/>
          </a:bodyPr>
          <a:lstStyle/>
          <a:p>
            <a:r>
              <a:rPr lang="zh-TW" altLang="en-US" dirty="0">
                <a:latin typeface="標楷體" panose="03000509000000000000" pitchFamily="65" charset="-120"/>
                <a:ea typeface="標楷體" panose="03000509000000000000" pitchFamily="65" charset="-120"/>
              </a:rPr>
              <a:t>為什麼需要注釋掉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trustzone</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初始化以及 </a:t>
            </a:r>
            <a:r>
              <a:rPr lang="en-US" altLang="zh-TW" dirty="0" err="1">
                <a:latin typeface="標楷體" panose="03000509000000000000" pitchFamily="65" charset="-120"/>
                <a:ea typeface="標楷體" panose="03000509000000000000" pitchFamily="65" charset="-120"/>
              </a:rPr>
              <a:t>uart_asm_init</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和 </a:t>
            </a:r>
            <a:r>
              <a:rPr lang="en-US" altLang="zh-TW" dirty="0" err="1">
                <a:latin typeface="標楷體" panose="03000509000000000000" pitchFamily="65" charset="-120"/>
                <a:ea typeface="標楷體" panose="03000509000000000000" pitchFamily="65" charset="-120"/>
              </a:rPr>
              <a:t>tzpc_init</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函數的呼叫，這可能是由於特定的系統要求或者應用需求。在某些情況下，可能不需要或者不希望使用 </a:t>
            </a:r>
            <a:r>
              <a:rPr lang="en-US" altLang="zh-TW" dirty="0" err="1">
                <a:latin typeface="標楷體" panose="03000509000000000000" pitchFamily="65" charset="-120"/>
                <a:ea typeface="標楷體" panose="03000509000000000000" pitchFamily="65" charset="-120"/>
              </a:rPr>
              <a:t>trustzone</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安全功能，或者在啟動過程中不需要進行</a:t>
            </a:r>
            <a:r>
              <a:rPr lang="en-US" altLang="zh-TW" dirty="0">
                <a:latin typeface="標楷體" panose="03000509000000000000" pitchFamily="65" charset="-120"/>
                <a:ea typeface="標楷體" panose="03000509000000000000" pitchFamily="65" charset="-120"/>
              </a:rPr>
              <a:t>UART</a:t>
            </a:r>
            <a:r>
              <a:rPr lang="zh-TW" altLang="en-US" dirty="0">
                <a:latin typeface="標楷體" panose="03000509000000000000" pitchFamily="65" charset="-120"/>
                <a:ea typeface="標楷體" panose="03000509000000000000" pitchFamily="65" charset="-120"/>
              </a:rPr>
              <a:t>的初始化。注釋掉這些初始化可以加快系統啟動速度，減少不必要的初始化步驟。</a:t>
            </a:r>
          </a:p>
        </p:txBody>
      </p:sp>
      <p:sp>
        <p:nvSpPr>
          <p:cNvPr id="6" name="矩形 5">
            <a:extLst>
              <a:ext uri="{FF2B5EF4-FFF2-40B4-BE49-F238E27FC236}">
                <a16:creationId xmlns:a16="http://schemas.microsoft.com/office/drawing/2014/main" id="{230C03B2-E68C-2F15-F7F9-220FD276FF33}"/>
              </a:ext>
            </a:extLst>
          </p:cNvPr>
          <p:cNvSpPr/>
          <p:nvPr/>
        </p:nvSpPr>
        <p:spPr>
          <a:xfrm>
            <a:off x="1101573" y="4234648"/>
            <a:ext cx="1073456" cy="10653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17760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D4521C-D12B-A99F-9911-AA3E7E127B52}"/>
              </a:ext>
            </a:extLst>
          </p:cNvPr>
          <p:cNvSpPr>
            <a:spLocks noGrp="1"/>
          </p:cNvSpPr>
          <p:nvPr>
            <p:ph type="title"/>
          </p:nvPr>
        </p:nvSpPr>
        <p:spPr/>
        <p:txBody>
          <a:bodyPr>
            <a:normAutofit/>
          </a:bodyPr>
          <a:lstStyle/>
          <a:p>
            <a:r>
              <a:rPr lang="zh-TW" altLang="en-US" sz="3600" dirty="0">
                <a:latin typeface="標楷體" panose="03000509000000000000" pitchFamily="65" charset="-120"/>
                <a:ea typeface="標楷體" panose="03000509000000000000" pitchFamily="65" charset="-120"/>
              </a:rPr>
              <a:t>實作步驟</a:t>
            </a:r>
            <a:r>
              <a:rPr lang="en-US" altLang="zh-TW" sz="3600" dirty="0"/>
              <a:t>13.4.2-2</a:t>
            </a:r>
            <a:r>
              <a:rPr lang="en-US" altLang="zh-TW" sz="3600" dirty="0">
                <a:latin typeface="標楷體" panose="03000509000000000000" pitchFamily="65" charset="-120"/>
                <a:ea typeface="標楷體" panose="03000509000000000000" pitchFamily="65" charset="-120"/>
              </a:rPr>
              <a:t> u-boot</a:t>
            </a:r>
            <a:r>
              <a:rPr lang="zh-TW" altLang="en-US" sz="3600" dirty="0">
                <a:latin typeface="標楷體" panose="03000509000000000000" pitchFamily="65" charset="-120"/>
                <a:ea typeface="標楷體" panose="03000509000000000000" pitchFamily="65" charset="-120"/>
              </a:rPr>
              <a:t>移植</a:t>
            </a:r>
            <a:r>
              <a:rPr lang="en-US" altLang="zh-TW" sz="3600" dirty="0">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實現串列埠輸出</a:t>
            </a:r>
            <a:endParaRPr lang="zh-TW" altLang="en-US" sz="3600" dirty="0"/>
          </a:p>
        </p:txBody>
      </p:sp>
      <p:pic>
        <p:nvPicPr>
          <p:cNvPr id="5" name="內容版面配置區 4">
            <a:extLst>
              <a:ext uri="{FF2B5EF4-FFF2-40B4-BE49-F238E27FC236}">
                <a16:creationId xmlns:a16="http://schemas.microsoft.com/office/drawing/2014/main" id="{FBA1E14D-047B-8C4C-265C-87F15E3B394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9291" t="15250" r="44772" b="25404"/>
          <a:stretch/>
        </p:blipFill>
        <p:spPr>
          <a:xfrm>
            <a:off x="220461" y="2115432"/>
            <a:ext cx="5105539" cy="3539067"/>
          </a:xfrm>
        </p:spPr>
      </p:pic>
      <p:sp>
        <p:nvSpPr>
          <p:cNvPr id="3" name="文字方塊 2">
            <a:extLst>
              <a:ext uri="{FF2B5EF4-FFF2-40B4-BE49-F238E27FC236}">
                <a16:creationId xmlns:a16="http://schemas.microsoft.com/office/drawing/2014/main" id="{426F6870-BE06-6750-18CD-6FE416327B6E}"/>
              </a:ext>
            </a:extLst>
          </p:cNvPr>
          <p:cNvSpPr txBox="1"/>
          <p:nvPr/>
        </p:nvSpPr>
        <p:spPr>
          <a:xfrm>
            <a:off x="5903650" y="2115432"/>
            <a:ext cx="3879542" cy="369332"/>
          </a:xfrm>
          <a:prstGeom prst="rect">
            <a:avLst/>
          </a:prstGeom>
          <a:noFill/>
        </p:spPr>
        <p:txBody>
          <a:bodyPr wrap="square" rtlCol="0">
            <a:spAutoFit/>
          </a:bodyPr>
          <a:lstStyle/>
          <a:p>
            <a:r>
              <a:rPr lang="en-US" altLang="zh-TW" dirty="0"/>
              <a:t>Build</a:t>
            </a:r>
            <a:r>
              <a:rPr lang="zh-TW" altLang="en-US" dirty="0"/>
              <a:t>成功</a:t>
            </a:r>
          </a:p>
        </p:txBody>
      </p:sp>
    </p:spTree>
    <p:extLst>
      <p:ext uri="{BB962C8B-B14F-4D97-AF65-F5344CB8AC3E}">
        <p14:creationId xmlns:p14="http://schemas.microsoft.com/office/powerpoint/2010/main" val="1327408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96F03D5-98EA-8002-2EE6-CD3B5277804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目錄</a:t>
            </a:r>
          </a:p>
        </p:txBody>
      </p:sp>
      <p:sp>
        <p:nvSpPr>
          <p:cNvPr id="3" name="內容版面配置區 2">
            <a:extLst>
              <a:ext uri="{FF2B5EF4-FFF2-40B4-BE49-F238E27FC236}">
                <a16:creationId xmlns:a16="http://schemas.microsoft.com/office/drawing/2014/main" id="{31811DA1-F8C8-88EB-D50C-BC902ACAB31F}"/>
              </a:ext>
            </a:extLst>
          </p:cNvPr>
          <p:cNvSpPr>
            <a:spLocks noGrp="1"/>
          </p:cNvSpPr>
          <p:nvPr>
            <p:ph idx="1"/>
          </p:nvPr>
        </p:nvSpPr>
        <p:spPr/>
        <p:txBody>
          <a:bodyPr/>
          <a:lstStyle/>
          <a:p>
            <a:pPr marL="0" indent="0">
              <a:buNone/>
            </a:pPr>
            <a:r>
              <a:rPr lang="en-US" altLang="zh-TW" sz="3200" dirty="0">
                <a:latin typeface="標楷體" panose="03000509000000000000" pitchFamily="65" charset="-120"/>
                <a:ea typeface="標楷體" panose="03000509000000000000" pitchFamily="65" charset="-120"/>
              </a:rPr>
              <a:t>01</a:t>
            </a:r>
            <a:r>
              <a:rPr lang="zh-TW" altLang="en-US" sz="3200" dirty="0">
                <a:latin typeface="標楷體" panose="03000509000000000000" pitchFamily="65" charset="-120"/>
                <a:ea typeface="標楷體" panose="03000509000000000000" pitchFamily="65" charset="-120"/>
              </a:rPr>
              <a:t>、實作步驟</a:t>
            </a:r>
            <a:endParaRPr lang="en-US" altLang="zh-TW" sz="3200" dirty="0">
              <a:latin typeface="標楷體" panose="03000509000000000000" pitchFamily="65" charset="-120"/>
              <a:ea typeface="標楷體" panose="03000509000000000000" pitchFamily="65" charset="-120"/>
            </a:endParaRPr>
          </a:p>
          <a:p>
            <a:pPr marL="0" indent="0">
              <a:buNone/>
            </a:pPr>
            <a:r>
              <a:rPr lang="en-US" altLang="zh-TW" sz="3200" dirty="0">
                <a:latin typeface="標楷體" panose="03000509000000000000" pitchFamily="65" charset="-120"/>
                <a:ea typeface="標楷體" panose="03000509000000000000" pitchFamily="65" charset="-120"/>
              </a:rPr>
              <a:t>02</a:t>
            </a:r>
            <a:r>
              <a:rPr lang="zh-TW" altLang="en-US" sz="3200" dirty="0">
                <a:latin typeface="標楷體" panose="03000509000000000000" pitchFamily="65" charset="-120"/>
                <a:ea typeface="標楷體" panose="03000509000000000000" pitchFamily="65" charset="-120"/>
              </a:rPr>
              <a:t>、實作結果</a:t>
            </a:r>
            <a:endParaRPr lang="en-US" altLang="zh-TW" sz="3200" dirty="0">
              <a:latin typeface="標楷體" panose="03000509000000000000" pitchFamily="65" charset="-120"/>
              <a:ea typeface="標楷體" panose="03000509000000000000" pitchFamily="65" charset="-120"/>
            </a:endParaRPr>
          </a:p>
          <a:p>
            <a:pPr marL="0" indent="0">
              <a:buNone/>
            </a:pPr>
            <a:r>
              <a:rPr lang="en-US" altLang="zh-TW" sz="3200" dirty="0">
                <a:latin typeface="標楷體" panose="03000509000000000000" pitchFamily="65" charset="-120"/>
                <a:ea typeface="標楷體" panose="03000509000000000000" pitchFamily="65" charset="-120"/>
              </a:rPr>
              <a:t>03</a:t>
            </a:r>
            <a:r>
              <a:rPr lang="zh-TW" altLang="en-US" sz="3200" dirty="0">
                <a:latin typeface="標楷體" panose="03000509000000000000" pitchFamily="65" charset="-120"/>
                <a:ea typeface="標楷體" panose="03000509000000000000" pitchFamily="65" charset="-120"/>
              </a:rPr>
              <a:t>、問一回覆</a:t>
            </a:r>
            <a:endParaRPr lang="en-US" altLang="zh-TW" sz="3200" dirty="0">
              <a:latin typeface="標楷體" panose="03000509000000000000" pitchFamily="65" charset="-120"/>
              <a:ea typeface="標楷體" panose="03000509000000000000" pitchFamily="65" charset="-120"/>
            </a:endParaRPr>
          </a:p>
          <a:p>
            <a:pPr marL="0" indent="0">
              <a:buNone/>
            </a:pPr>
            <a:r>
              <a:rPr lang="en-US" altLang="zh-TW" sz="3200" dirty="0">
                <a:latin typeface="標楷體" panose="03000509000000000000" pitchFamily="65" charset="-120"/>
                <a:ea typeface="標楷體" panose="03000509000000000000" pitchFamily="65" charset="-120"/>
              </a:rPr>
              <a:t>04</a:t>
            </a:r>
            <a:r>
              <a:rPr lang="zh-TW" altLang="en-US" sz="3200" dirty="0">
                <a:latin typeface="標楷體" panose="03000509000000000000" pitchFamily="65" charset="-120"/>
                <a:ea typeface="標楷體" panose="03000509000000000000" pitchFamily="65" charset="-120"/>
              </a:rPr>
              <a:t>、問二回覆</a:t>
            </a:r>
            <a:endParaRPr lang="en-US" altLang="zh-TW" sz="3200" dirty="0">
              <a:latin typeface="標楷體" panose="03000509000000000000" pitchFamily="65" charset="-120"/>
              <a:ea typeface="標楷體" panose="03000509000000000000" pitchFamily="65" charset="-120"/>
            </a:endParaRPr>
          </a:p>
          <a:p>
            <a:pPr marL="0" indent="0">
              <a:buNone/>
            </a:pPr>
            <a:r>
              <a:rPr lang="en-US" altLang="zh-TW" sz="3200" dirty="0">
                <a:latin typeface="標楷體" panose="03000509000000000000" pitchFamily="65" charset="-120"/>
                <a:ea typeface="標楷體" panose="03000509000000000000" pitchFamily="65" charset="-120"/>
              </a:rPr>
              <a:t>05</a:t>
            </a:r>
            <a:r>
              <a:rPr lang="zh-TW" altLang="en-US" sz="3200" dirty="0">
                <a:latin typeface="標楷體" panose="03000509000000000000" pitchFamily="65" charset="-120"/>
                <a:ea typeface="標楷體" panose="03000509000000000000" pitchFamily="65" charset="-120"/>
              </a:rPr>
              <a:t>、自問自答</a:t>
            </a:r>
          </a:p>
          <a:p>
            <a:pPr marL="0" indent="0">
              <a:buNone/>
            </a:pPr>
            <a:endParaRPr lang="en-US" altLang="zh-TW" dirty="0"/>
          </a:p>
        </p:txBody>
      </p:sp>
    </p:spTree>
    <p:extLst>
      <p:ext uri="{BB962C8B-B14F-4D97-AF65-F5344CB8AC3E}">
        <p14:creationId xmlns:p14="http://schemas.microsoft.com/office/powerpoint/2010/main" val="42127929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42FA5F-CAB4-3BEF-C97C-F6234F2EFD56}"/>
              </a:ext>
            </a:extLst>
          </p:cNvPr>
          <p:cNvSpPr>
            <a:spLocks noGrp="1"/>
          </p:cNvSpPr>
          <p:nvPr>
            <p:ph type="title"/>
          </p:nvPr>
        </p:nvSpPr>
        <p:spPr>
          <a:xfrm>
            <a:off x="563504" y="223083"/>
            <a:ext cx="10515600" cy="1325563"/>
          </a:xfrm>
        </p:spPr>
        <p:txBody>
          <a:bodyPr>
            <a:normAutofit/>
          </a:bodyPr>
          <a:lstStyle/>
          <a:p>
            <a:r>
              <a:rPr lang="zh-TW" altLang="en-US" sz="3600" dirty="0">
                <a:latin typeface="標楷體" panose="03000509000000000000" pitchFamily="65" charset="-120"/>
                <a:ea typeface="標楷體" panose="03000509000000000000" pitchFamily="65" charset="-120"/>
              </a:rPr>
              <a:t>實作步驟</a:t>
            </a:r>
            <a:r>
              <a:rPr lang="en-US" altLang="zh-TW" sz="3600" dirty="0"/>
              <a:t>13.4.2-2</a:t>
            </a:r>
            <a:r>
              <a:rPr lang="en-US" altLang="zh-TW" sz="3600" dirty="0">
                <a:latin typeface="標楷體" panose="03000509000000000000" pitchFamily="65" charset="-120"/>
                <a:ea typeface="標楷體" panose="03000509000000000000" pitchFamily="65" charset="-120"/>
              </a:rPr>
              <a:t> u-boot</a:t>
            </a:r>
            <a:r>
              <a:rPr lang="zh-TW" altLang="en-US" sz="3600" dirty="0">
                <a:latin typeface="標楷體" panose="03000509000000000000" pitchFamily="65" charset="-120"/>
                <a:ea typeface="標楷體" panose="03000509000000000000" pitchFamily="65" charset="-120"/>
              </a:rPr>
              <a:t>移植</a:t>
            </a:r>
            <a:r>
              <a:rPr lang="en-US" altLang="zh-TW" sz="3600" dirty="0">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實現串列埠輸出</a:t>
            </a:r>
            <a:endParaRPr lang="zh-TW" altLang="en-US" sz="3600" dirty="0"/>
          </a:p>
        </p:txBody>
      </p:sp>
      <p:pic>
        <p:nvPicPr>
          <p:cNvPr id="4" name="內容版面配置區 4">
            <a:extLst>
              <a:ext uri="{FF2B5EF4-FFF2-40B4-BE49-F238E27FC236}">
                <a16:creationId xmlns:a16="http://schemas.microsoft.com/office/drawing/2014/main" id="{9AF7D159-59FB-D98B-25EB-E9F11D88A6F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12" t="-1177" r="34909" b="33490"/>
          <a:stretch/>
        </p:blipFill>
        <p:spPr>
          <a:xfrm>
            <a:off x="563504" y="2081468"/>
            <a:ext cx="4134803" cy="2695063"/>
          </a:xfrm>
        </p:spPr>
      </p:pic>
    </p:spTree>
    <p:extLst>
      <p:ext uri="{BB962C8B-B14F-4D97-AF65-F5344CB8AC3E}">
        <p14:creationId xmlns:p14="http://schemas.microsoft.com/office/powerpoint/2010/main" val="5244565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C6E7393-D8CC-CD33-7544-03284F6BE8A1}"/>
              </a:ext>
            </a:extLst>
          </p:cNvPr>
          <p:cNvSpPr>
            <a:spLocks noGrp="1"/>
          </p:cNvSpPr>
          <p:nvPr>
            <p:ph type="title"/>
          </p:nvPr>
        </p:nvSpPr>
        <p:spPr/>
        <p:txBody>
          <a:bodyPr>
            <a:normAutofit/>
          </a:bodyPr>
          <a:lstStyle/>
          <a:p>
            <a:r>
              <a:rPr lang="zh-TW" altLang="en-US" sz="3600" dirty="0">
                <a:latin typeface="標楷體" panose="03000509000000000000" pitchFamily="65" charset="-120"/>
                <a:ea typeface="標楷體" panose="03000509000000000000" pitchFamily="65" charset="-120"/>
              </a:rPr>
              <a:t>實作結果</a:t>
            </a:r>
            <a:r>
              <a:rPr lang="en-US" altLang="zh-TW" sz="3600" dirty="0">
                <a:latin typeface="標楷體" panose="03000509000000000000" pitchFamily="65" charset="-120"/>
                <a:ea typeface="標楷體" panose="03000509000000000000" pitchFamily="65" charset="-120"/>
              </a:rPr>
              <a:t>13.4.2-3 u-boot</a:t>
            </a:r>
            <a:r>
              <a:rPr lang="zh-TW" altLang="en-US" sz="3600" dirty="0">
                <a:latin typeface="標楷體" panose="03000509000000000000" pitchFamily="65" charset="-120"/>
                <a:ea typeface="標楷體" panose="03000509000000000000" pitchFamily="65" charset="-120"/>
              </a:rPr>
              <a:t>移植</a:t>
            </a:r>
            <a:r>
              <a:rPr lang="en-US" altLang="zh-TW" sz="3600" dirty="0">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乙太網路控制器驅動程式之移植</a:t>
            </a:r>
            <a:endParaRPr lang="zh-TW" altLang="en-US" sz="3600" dirty="0"/>
          </a:p>
        </p:txBody>
      </p:sp>
      <p:pic>
        <p:nvPicPr>
          <p:cNvPr id="15" name="內容版面配置區 14">
            <a:extLst>
              <a:ext uri="{FF2B5EF4-FFF2-40B4-BE49-F238E27FC236}">
                <a16:creationId xmlns:a16="http://schemas.microsoft.com/office/drawing/2014/main" id="{A42E7358-0AF2-E7F9-5223-440F75B8930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 t="8655" r="57413"/>
          <a:stretch/>
        </p:blipFill>
        <p:spPr>
          <a:xfrm>
            <a:off x="341051" y="1846555"/>
            <a:ext cx="4133295" cy="4756948"/>
          </a:xfrm>
        </p:spPr>
      </p:pic>
      <p:pic>
        <p:nvPicPr>
          <p:cNvPr id="3" name="內容版面配置區 14">
            <a:extLst>
              <a:ext uri="{FF2B5EF4-FFF2-40B4-BE49-F238E27FC236}">
                <a16:creationId xmlns:a16="http://schemas.microsoft.com/office/drawing/2014/main" id="{DE1D5B54-832F-C99D-3CE2-7E4D907C9F76}"/>
              </a:ext>
            </a:extLst>
          </p:cNvPr>
          <p:cNvPicPr>
            <a:picLocks noChangeAspect="1"/>
          </p:cNvPicPr>
          <p:nvPr/>
        </p:nvPicPr>
        <p:blipFill rotWithShape="1">
          <a:blip r:embed="rId3">
            <a:extLst>
              <a:ext uri="{28A0092B-C50C-407E-A947-70E740481C1C}">
                <a14:useLocalDpi xmlns:a14="http://schemas.microsoft.com/office/drawing/2010/main" val="0"/>
              </a:ext>
            </a:extLst>
          </a:blip>
          <a:srcRect l="426" t="1178" r="55677"/>
          <a:stretch/>
        </p:blipFill>
        <p:spPr>
          <a:xfrm>
            <a:off x="4545365" y="1846554"/>
            <a:ext cx="3938168" cy="4756947"/>
          </a:xfrm>
          <a:prstGeom prst="rect">
            <a:avLst/>
          </a:prstGeom>
        </p:spPr>
      </p:pic>
      <p:sp>
        <p:nvSpPr>
          <p:cNvPr id="7" name="文字方塊 6">
            <a:extLst>
              <a:ext uri="{FF2B5EF4-FFF2-40B4-BE49-F238E27FC236}">
                <a16:creationId xmlns:a16="http://schemas.microsoft.com/office/drawing/2014/main" id="{FB896589-B462-9A5B-C797-24964F54B902}"/>
              </a:ext>
            </a:extLst>
          </p:cNvPr>
          <p:cNvSpPr txBox="1"/>
          <p:nvPr/>
        </p:nvSpPr>
        <p:spPr>
          <a:xfrm>
            <a:off x="8418251" y="1580227"/>
            <a:ext cx="3773749" cy="6771084"/>
          </a:xfrm>
          <a:prstGeom prst="rect">
            <a:avLst/>
          </a:prstGeom>
          <a:noFill/>
        </p:spPr>
        <p:txBody>
          <a:bodyPr wrap="square">
            <a:spAutoFit/>
          </a:bodyPr>
          <a:lstStyle/>
          <a:p>
            <a:r>
              <a:rPr lang="zh-TW" altLang="en-US" sz="1600" dirty="0">
                <a:latin typeface="標楷體" panose="03000509000000000000" pitchFamily="65" charset="-120"/>
                <a:ea typeface="標楷體" panose="03000509000000000000" pitchFamily="65" charset="-120"/>
              </a:rPr>
              <a:t>這段程式碼是在設置 </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SROM</a:t>
            </a:r>
            <a:r>
              <a:rPr lang="en-US" altLang="zh-TW" sz="1600" dirty="0">
                <a:latin typeface="標楷體" panose="03000509000000000000" pitchFamily="65" charset="-120"/>
                <a:ea typeface="標楷體" panose="03000509000000000000" pitchFamily="65" charset="-120"/>
              </a:rPr>
              <a:t> </a:t>
            </a:r>
            <a:r>
              <a:rPr lang="zh-TW" altLang="en-US" sz="1600" dirty="0">
                <a:latin typeface="標楷體" panose="03000509000000000000" pitchFamily="65" charset="-120"/>
                <a:ea typeface="標楷體" panose="03000509000000000000" pitchFamily="65" charset="-120"/>
              </a:rPr>
              <a:t>控制器的相關參數以及初始化 </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DM9000</a:t>
            </a:r>
            <a:r>
              <a:rPr lang="en-US" altLang="zh-TW" sz="1600" dirty="0">
                <a:latin typeface="標楷體" panose="03000509000000000000" pitchFamily="65" charset="-120"/>
                <a:ea typeface="標楷體" panose="03000509000000000000" pitchFamily="65" charset="-120"/>
              </a:rPr>
              <a:t> </a:t>
            </a:r>
            <a:r>
              <a:rPr lang="zh-TW" altLang="en-US" sz="1600" dirty="0">
                <a:latin typeface="標楷體" panose="03000509000000000000" pitchFamily="65" charset="-120"/>
                <a:ea typeface="標楷體" panose="03000509000000000000" pitchFamily="65" charset="-120"/>
              </a:rPr>
              <a:t>網路控制器。</a:t>
            </a:r>
          </a:p>
          <a:p>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struct </a:t>
            </a:r>
            <a:r>
              <a:rPr lang="en-US" altLang="zh-TW" sz="1600" dirty="0" err="1">
                <a:latin typeface="Times New Roman" panose="02020603050405020304" pitchFamily="18" charset="0"/>
                <a:ea typeface="標楷體" panose="03000509000000000000" pitchFamily="65" charset="-120"/>
                <a:cs typeface="Times New Roman" panose="02020603050405020304" pitchFamily="18" charset="0"/>
              </a:rPr>
              <a:t>exynos_sromc</a:t>
            </a:r>
            <a:r>
              <a:rPr lang="en-US" altLang="zh-TW" sz="1600" dirty="0">
                <a:latin typeface="標楷體" panose="03000509000000000000" pitchFamily="65" charset="-120"/>
                <a:ea typeface="標楷體" panose="03000509000000000000" pitchFamily="65" charset="-120"/>
              </a:rPr>
              <a:t>: </a:t>
            </a:r>
            <a:r>
              <a:rPr lang="zh-TW" altLang="en-US" sz="1600" dirty="0">
                <a:latin typeface="標楷體" panose="03000509000000000000" pitchFamily="65" charset="-120"/>
                <a:ea typeface="標楷體" panose="03000509000000000000" pitchFamily="65" charset="-120"/>
              </a:rPr>
              <a:t>定義了一個結構體，用於設置 </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SROM</a:t>
            </a:r>
            <a:r>
              <a:rPr lang="en-US" altLang="zh-TW" sz="1600" dirty="0">
                <a:latin typeface="標楷體" panose="03000509000000000000" pitchFamily="65" charset="-120"/>
                <a:ea typeface="標楷體" panose="03000509000000000000" pitchFamily="65" charset="-120"/>
              </a:rPr>
              <a:t> </a:t>
            </a:r>
            <a:r>
              <a:rPr lang="zh-TW" altLang="en-US" sz="1600" dirty="0">
                <a:latin typeface="標楷體" panose="03000509000000000000" pitchFamily="65" charset="-120"/>
                <a:ea typeface="標楷體" panose="03000509000000000000" pitchFamily="65" charset="-120"/>
              </a:rPr>
              <a:t>控制器的相關參數，包括帶寬（</a:t>
            </a:r>
            <a:r>
              <a:rPr lang="en-US" altLang="zh-TW" sz="1600" dirty="0" err="1">
                <a:latin typeface="Times New Roman" panose="02020603050405020304" pitchFamily="18" charset="0"/>
                <a:ea typeface="標楷體" panose="03000509000000000000" pitchFamily="65" charset="-120"/>
                <a:cs typeface="Times New Roman" panose="02020603050405020304" pitchFamily="18" charset="0"/>
              </a:rPr>
              <a:t>bw</a:t>
            </a:r>
            <a:r>
              <a:rPr lang="zh-TW" altLang="en-US" sz="1600" dirty="0">
                <a:latin typeface="標楷體" panose="03000509000000000000" pitchFamily="65" charset="-120"/>
                <a:ea typeface="標楷體" panose="03000509000000000000" pitchFamily="65" charset="-120"/>
              </a:rPr>
              <a:t>）和銀行控制（</a:t>
            </a:r>
            <a:r>
              <a:rPr lang="en-US" altLang="zh-TW" sz="1600" dirty="0" err="1">
                <a:latin typeface="Times New Roman" panose="02020603050405020304" pitchFamily="18" charset="0"/>
                <a:ea typeface="標楷體" panose="03000509000000000000" pitchFamily="65" charset="-120"/>
                <a:cs typeface="Times New Roman" panose="02020603050405020304" pitchFamily="18" charset="0"/>
              </a:rPr>
              <a:t>bc</a:t>
            </a:r>
            <a:r>
              <a:rPr lang="zh-TW" altLang="en-US" sz="1600" dirty="0">
                <a:latin typeface="標楷體" panose="03000509000000000000" pitchFamily="65" charset="-120"/>
                <a:ea typeface="標楷體" panose="03000509000000000000" pitchFamily="65" charset="-120"/>
              </a:rPr>
              <a:t>）。</a:t>
            </a:r>
          </a:p>
          <a:p>
            <a:r>
              <a:rPr lang="en-US" altLang="zh-TW" sz="1600" dirty="0" err="1">
                <a:latin typeface="Times New Roman" panose="02020603050405020304" pitchFamily="18" charset="0"/>
                <a:ea typeface="標楷體" panose="03000509000000000000" pitchFamily="65" charset="-120"/>
                <a:cs typeface="Times New Roman" panose="02020603050405020304" pitchFamily="18" charset="0"/>
              </a:rPr>
              <a:t>exynos_config_sromc</a:t>
            </a:r>
            <a:r>
              <a:rPr lang="en-US" altLang="zh-TW" sz="1600" dirty="0">
                <a:latin typeface="標楷體" panose="03000509000000000000" pitchFamily="65" charset="-120"/>
                <a:ea typeface="標楷體" panose="03000509000000000000" pitchFamily="65" charset="-120"/>
              </a:rPr>
              <a:t>: </a:t>
            </a:r>
            <a:r>
              <a:rPr lang="zh-TW" altLang="en-US" sz="1600" dirty="0">
                <a:latin typeface="標楷體" panose="03000509000000000000" pitchFamily="65" charset="-120"/>
                <a:ea typeface="標楷體" panose="03000509000000000000" pitchFamily="65" charset="-120"/>
              </a:rPr>
              <a:t>這是一個設置 </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SROM</a:t>
            </a:r>
            <a:r>
              <a:rPr lang="en-US" altLang="zh-TW" sz="1600" dirty="0">
                <a:latin typeface="標楷體" panose="03000509000000000000" pitchFamily="65" charset="-120"/>
                <a:ea typeface="標楷體" panose="03000509000000000000" pitchFamily="65" charset="-120"/>
              </a:rPr>
              <a:t> </a:t>
            </a:r>
            <a:r>
              <a:rPr lang="zh-TW" altLang="en-US" sz="1600" dirty="0">
                <a:latin typeface="標楷體" panose="03000509000000000000" pitchFamily="65" charset="-120"/>
                <a:ea typeface="標楷體" panose="03000509000000000000" pitchFamily="65" charset="-120"/>
              </a:rPr>
              <a:t>控制器的函數，它接收 </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SROM</a:t>
            </a:r>
            <a:r>
              <a:rPr lang="en-US" altLang="zh-TW" sz="1600" dirty="0">
                <a:latin typeface="標楷體" panose="03000509000000000000" pitchFamily="65" charset="-120"/>
                <a:ea typeface="標楷體" panose="03000509000000000000" pitchFamily="65" charset="-120"/>
              </a:rPr>
              <a:t> </a:t>
            </a:r>
            <a:r>
              <a:rPr lang="zh-TW" altLang="en-US" sz="1600" dirty="0">
                <a:latin typeface="標楷體" panose="03000509000000000000" pitchFamily="65" charset="-120"/>
                <a:ea typeface="標楷體" panose="03000509000000000000" pitchFamily="65" charset="-120"/>
              </a:rPr>
              <a:t>銀行號、帶寬配置和銀行控制配置作為參數，並將這些值寫入 </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SROM</a:t>
            </a:r>
            <a:r>
              <a:rPr lang="en-US" altLang="zh-TW" sz="1600" dirty="0">
                <a:latin typeface="標楷體" panose="03000509000000000000" pitchFamily="65" charset="-120"/>
                <a:ea typeface="標楷體" panose="03000509000000000000" pitchFamily="65" charset="-120"/>
              </a:rPr>
              <a:t> </a:t>
            </a:r>
            <a:r>
              <a:rPr lang="zh-TW" altLang="en-US" sz="1600" dirty="0">
                <a:latin typeface="標楷體" panose="03000509000000000000" pitchFamily="65" charset="-120"/>
                <a:ea typeface="標楷體" panose="03000509000000000000" pitchFamily="65" charset="-120"/>
              </a:rPr>
              <a:t>控制器的寄存器中。</a:t>
            </a:r>
          </a:p>
          <a:p>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dm9000aep_pre_init</a:t>
            </a:r>
            <a:r>
              <a:rPr lang="en-US" altLang="zh-TW" sz="1600" dirty="0">
                <a:latin typeface="標楷體" panose="03000509000000000000" pitchFamily="65" charset="-120"/>
                <a:ea typeface="標楷體" panose="03000509000000000000" pitchFamily="65" charset="-120"/>
              </a:rPr>
              <a:t>: </a:t>
            </a:r>
            <a:r>
              <a:rPr lang="zh-TW" altLang="en-US" sz="1600" dirty="0">
                <a:latin typeface="標楷體" panose="03000509000000000000" pitchFamily="65" charset="-120"/>
                <a:ea typeface="標楷體" panose="03000509000000000000" pitchFamily="65" charset="-120"/>
              </a:rPr>
              <a:t>這是 </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DM9000</a:t>
            </a:r>
            <a:r>
              <a:rPr lang="en-US" altLang="zh-TW" sz="1600" dirty="0">
                <a:latin typeface="標楷體" panose="03000509000000000000" pitchFamily="65" charset="-120"/>
                <a:ea typeface="標楷體" panose="03000509000000000000" pitchFamily="65" charset="-120"/>
              </a:rPr>
              <a:t> </a:t>
            </a:r>
            <a:r>
              <a:rPr lang="zh-TW" altLang="en-US" sz="1600" dirty="0">
                <a:latin typeface="標楷體" panose="03000509000000000000" pitchFamily="65" charset="-120"/>
                <a:ea typeface="標楷體" panose="03000509000000000000" pitchFamily="65" charset="-120"/>
              </a:rPr>
              <a:t>網路控制器的初始化函數。在這個函數中，首先設置了一些 </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GPIO</a:t>
            </a:r>
            <a:r>
              <a:rPr lang="en-US" altLang="zh-TW" sz="1600" dirty="0">
                <a:latin typeface="標楷體" panose="03000509000000000000" pitchFamily="65" charset="-120"/>
                <a:ea typeface="標楷體" panose="03000509000000000000" pitchFamily="65" charset="-120"/>
              </a:rPr>
              <a:t> </a:t>
            </a:r>
            <a:r>
              <a:rPr lang="zh-TW" altLang="en-US" sz="1600" dirty="0">
                <a:latin typeface="標楷體" panose="03000509000000000000" pitchFamily="65" charset="-120"/>
                <a:ea typeface="標楷體" panose="03000509000000000000" pitchFamily="65" charset="-120"/>
              </a:rPr>
              <a:t>的配置，然後配置了 </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SROM</a:t>
            </a:r>
            <a:r>
              <a:rPr lang="en-US" altLang="zh-TW" sz="1600" dirty="0">
                <a:latin typeface="標楷體" panose="03000509000000000000" pitchFamily="65" charset="-120"/>
                <a:ea typeface="標楷體" panose="03000509000000000000" pitchFamily="65" charset="-120"/>
              </a:rPr>
              <a:t> </a:t>
            </a:r>
            <a:r>
              <a:rPr lang="zh-TW" altLang="en-US" sz="1600" dirty="0">
                <a:latin typeface="標楷體" panose="03000509000000000000" pitchFamily="65" charset="-120"/>
                <a:ea typeface="標楷體" panose="03000509000000000000" pitchFamily="65" charset="-120"/>
              </a:rPr>
              <a:t>控制器的相關參數，最後調用了 </a:t>
            </a:r>
            <a:r>
              <a:rPr lang="en-US" altLang="zh-TW" sz="1600" dirty="0" err="1">
                <a:latin typeface="Times New Roman" panose="02020603050405020304" pitchFamily="18" charset="0"/>
                <a:ea typeface="標楷體" panose="03000509000000000000" pitchFamily="65" charset="-120"/>
                <a:cs typeface="Times New Roman" panose="02020603050405020304" pitchFamily="18" charset="0"/>
              </a:rPr>
              <a:t>exynos_config_sromc</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1600" dirty="0">
                <a:latin typeface="標楷體" panose="03000509000000000000" pitchFamily="65" charset="-120"/>
                <a:ea typeface="標楷體" panose="03000509000000000000" pitchFamily="65" charset="-120"/>
              </a:rPr>
              <a:t>函數來寫入配置值。</a:t>
            </a:r>
          </a:p>
          <a:p>
            <a:r>
              <a:rPr lang="zh-TW" altLang="en-US" sz="1600" dirty="0">
                <a:latin typeface="標楷體" panose="03000509000000000000" pitchFamily="65" charset="-120"/>
                <a:ea typeface="標楷體" panose="03000509000000000000" pitchFamily="65" charset="-120"/>
              </a:rPr>
              <a:t>這段程式碼的主要目的是確保 </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SROM</a:t>
            </a:r>
            <a:r>
              <a:rPr lang="en-US" altLang="zh-TW" sz="1600" dirty="0">
                <a:latin typeface="標楷體" panose="03000509000000000000" pitchFamily="65" charset="-120"/>
                <a:ea typeface="標楷體" panose="03000509000000000000" pitchFamily="65" charset="-120"/>
              </a:rPr>
              <a:t> </a:t>
            </a:r>
            <a:r>
              <a:rPr lang="zh-TW" altLang="en-US" sz="1600" dirty="0">
                <a:latin typeface="標楷體" panose="03000509000000000000" pitchFamily="65" charset="-120"/>
                <a:ea typeface="標楷體" panose="03000509000000000000" pitchFamily="65" charset="-120"/>
              </a:rPr>
              <a:t>控制器和 </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DM9000</a:t>
            </a:r>
            <a:r>
              <a:rPr lang="en-US" altLang="zh-TW" sz="1600" dirty="0">
                <a:latin typeface="標楷體" panose="03000509000000000000" pitchFamily="65" charset="-120"/>
                <a:ea typeface="標楷體" panose="03000509000000000000" pitchFamily="65" charset="-120"/>
              </a:rPr>
              <a:t> </a:t>
            </a:r>
            <a:r>
              <a:rPr lang="zh-TW" altLang="en-US" sz="1600" dirty="0">
                <a:latin typeface="標楷體" panose="03000509000000000000" pitchFamily="65" charset="-120"/>
                <a:ea typeface="標楷體" panose="03000509000000000000" pitchFamily="65" charset="-120"/>
              </a:rPr>
              <a:t>網路控制器在初始化過程中設置正確，以確保後續系統正常運行。</a:t>
            </a:r>
          </a:p>
          <a:p>
            <a:endParaRPr lang="zh-TW" altLang="en-US" sz="1600" dirty="0"/>
          </a:p>
          <a:p>
            <a:endParaRPr lang="zh-TW" altLang="en-US" sz="1600" dirty="0"/>
          </a:p>
          <a:p>
            <a:endParaRPr lang="zh-TW" altLang="en-US" sz="1600" dirty="0"/>
          </a:p>
          <a:p>
            <a:endParaRPr lang="zh-TW" altLang="en-US" sz="1600" dirty="0"/>
          </a:p>
          <a:p>
            <a:endParaRPr lang="zh-TW" altLang="en-US" sz="1600" dirty="0"/>
          </a:p>
          <a:p>
            <a:endParaRPr lang="zh-TW" altLang="en-US" dirty="0"/>
          </a:p>
        </p:txBody>
      </p:sp>
      <p:sp>
        <p:nvSpPr>
          <p:cNvPr id="8" name="矩形 7">
            <a:extLst>
              <a:ext uri="{FF2B5EF4-FFF2-40B4-BE49-F238E27FC236}">
                <a16:creationId xmlns:a16="http://schemas.microsoft.com/office/drawing/2014/main" id="{7153ADAF-6CF3-39EE-36DF-7E14611A1E76}"/>
              </a:ext>
            </a:extLst>
          </p:cNvPr>
          <p:cNvSpPr/>
          <p:nvPr/>
        </p:nvSpPr>
        <p:spPr>
          <a:xfrm>
            <a:off x="754602" y="2982897"/>
            <a:ext cx="3719744" cy="350997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833A3D0E-FF3D-6F18-366B-55D5CA936544}"/>
              </a:ext>
            </a:extLst>
          </p:cNvPr>
          <p:cNvSpPr/>
          <p:nvPr/>
        </p:nvSpPr>
        <p:spPr>
          <a:xfrm>
            <a:off x="4881698" y="2576743"/>
            <a:ext cx="3465533" cy="379742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792190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63DD62-08C3-E49D-B83B-D1DC1AB3C633}"/>
              </a:ext>
            </a:extLst>
          </p:cNvPr>
          <p:cNvSpPr>
            <a:spLocks noGrp="1"/>
          </p:cNvSpPr>
          <p:nvPr>
            <p:ph type="title"/>
          </p:nvPr>
        </p:nvSpPr>
        <p:spPr/>
        <p:txBody>
          <a:bodyPr>
            <a:normAutofit/>
          </a:bodyPr>
          <a:lstStyle/>
          <a:p>
            <a:r>
              <a:rPr lang="zh-TW" altLang="en-US" sz="3600" dirty="0">
                <a:latin typeface="標楷體" panose="03000509000000000000" pitchFamily="65" charset="-120"/>
                <a:ea typeface="標楷體" panose="03000509000000000000" pitchFamily="65" charset="-120"/>
              </a:rPr>
              <a:t>實作結果</a:t>
            </a:r>
            <a:r>
              <a:rPr lang="en-US" altLang="zh-TW" sz="3600" dirty="0">
                <a:latin typeface="標楷體" panose="03000509000000000000" pitchFamily="65" charset="-120"/>
                <a:ea typeface="標楷體" panose="03000509000000000000" pitchFamily="65" charset="-120"/>
              </a:rPr>
              <a:t>13.4.2-3 u-boot</a:t>
            </a:r>
            <a:r>
              <a:rPr lang="zh-TW" altLang="en-US" sz="3600" dirty="0">
                <a:latin typeface="標楷體" panose="03000509000000000000" pitchFamily="65" charset="-120"/>
                <a:ea typeface="標楷體" panose="03000509000000000000" pitchFamily="65" charset="-120"/>
              </a:rPr>
              <a:t>移植</a:t>
            </a:r>
            <a:r>
              <a:rPr lang="en-US" altLang="zh-TW" sz="3600" dirty="0">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乙太網路控制器驅動程式之移植</a:t>
            </a:r>
            <a:endParaRPr lang="zh-TW" altLang="en-US" sz="3600" dirty="0"/>
          </a:p>
        </p:txBody>
      </p:sp>
      <p:pic>
        <p:nvPicPr>
          <p:cNvPr id="7" name="內容版面配置區 6">
            <a:extLst>
              <a:ext uri="{FF2B5EF4-FFF2-40B4-BE49-F238E27FC236}">
                <a16:creationId xmlns:a16="http://schemas.microsoft.com/office/drawing/2014/main" id="{0D9D6508-4F4A-538A-6156-C8D622D0551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404" t="46603" r="60740" b="32902"/>
          <a:stretch/>
        </p:blipFill>
        <p:spPr>
          <a:xfrm>
            <a:off x="174549" y="2188320"/>
            <a:ext cx="5489448" cy="1683589"/>
          </a:xfrm>
        </p:spPr>
      </p:pic>
      <p:sp>
        <p:nvSpPr>
          <p:cNvPr id="4" name="文字方塊 3">
            <a:extLst>
              <a:ext uri="{FF2B5EF4-FFF2-40B4-BE49-F238E27FC236}">
                <a16:creationId xmlns:a16="http://schemas.microsoft.com/office/drawing/2014/main" id="{E7CA3565-758D-4422-F670-1B1DC1A8B017}"/>
              </a:ext>
            </a:extLst>
          </p:cNvPr>
          <p:cNvSpPr txBox="1"/>
          <p:nvPr/>
        </p:nvSpPr>
        <p:spPr>
          <a:xfrm>
            <a:off x="5273336" y="1269507"/>
            <a:ext cx="6702639" cy="4524315"/>
          </a:xfrm>
          <a:prstGeom prst="rect">
            <a:avLst/>
          </a:prstGeom>
          <a:noFill/>
        </p:spPr>
        <p:txBody>
          <a:bodyPr wrap="square">
            <a:spAutoFit/>
          </a:bodyPr>
          <a:lstStyle/>
          <a:p>
            <a:r>
              <a:rPr lang="zh-TW" altLang="en-US" dirty="0">
                <a:latin typeface="標楷體" panose="03000509000000000000" pitchFamily="65" charset="-120"/>
                <a:ea typeface="標楷體" panose="03000509000000000000" pitchFamily="65" charset="-120"/>
              </a:rPr>
              <a:t>在配置了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CONFIG_CMD_NET </a:t>
            </a:r>
            <a:r>
              <a:rPr lang="zh-TW" altLang="en-US" dirty="0">
                <a:latin typeface="標楷體" panose="03000509000000000000" pitchFamily="65" charset="-120"/>
                <a:ea typeface="標楷體" panose="03000509000000000000" pitchFamily="65" charset="-120"/>
              </a:rPr>
              <a:t>的情況下初始化以太網。</a:t>
            </a:r>
          </a:p>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#ifdef CONFIG_CMD_NET</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這是一個條件編譯指令，用於檢查是否定義了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CONFIG_CMD_NET</a:t>
            </a:r>
            <a:r>
              <a:rPr lang="zh-TW" altLang="en-US" dirty="0">
                <a:latin typeface="標楷體" panose="03000509000000000000" pitchFamily="65" charset="-120"/>
                <a:ea typeface="標楷體" panose="03000509000000000000" pitchFamily="65" charset="-120"/>
              </a:rPr>
              <a:t>。如果已經定義了這個，則編譯器將包含 </a:t>
            </a:r>
            <a:r>
              <a:rPr lang="en-US" altLang="zh-TW" dirty="0">
                <a:latin typeface="標楷體" panose="03000509000000000000" pitchFamily="65" charset="-120"/>
                <a:ea typeface="標楷體" panose="03000509000000000000" pitchFamily="65" charset="-120"/>
              </a:rPr>
              <a:t>#ifdef </a:t>
            </a:r>
            <a:r>
              <a:rPr lang="zh-TW" altLang="en-US" dirty="0">
                <a:latin typeface="標楷體" panose="03000509000000000000" pitchFamily="65" charset="-120"/>
                <a:ea typeface="標楷體" panose="03000509000000000000" pitchFamily="65" charset="-120"/>
              </a:rPr>
              <a:t>和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#endif </a:t>
            </a:r>
            <a:r>
              <a:rPr lang="zh-TW" altLang="en-US" dirty="0">
                <a:latin typeface="標楷體" panose="03000509000000000000" pitchFamily="65" charset="-120"/>
                <a:ea typeface="標楷體" panose="03000509000000000000" pitchFamily="65" charset="-120"/>
              </a:rPr>
              <a:t>之間的程式碼段。</a:t>
            </a:r>
          </a:p>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int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board_eth_init</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bd_t</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*bis): </a:t>
            </a:r>
            <a:r>
              <a:rPr lang="zh-TW" altLang="en-US" dirty="0">
                <a:latin typeface="標楷體" panose="03000509000000000000" pitchFamily="65" charset="-120"/>
                <a:ea typeface="標楷體" panose="03000509000000000000" pitchFamily="65" charset="-120"/>
              </a:rPr>
              <a:t>這是一個初始化以太網的函數，接受一個指向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bd_t</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a:latin typeface="標楷體" panose="03000509000000000000" pitchFamily="65" charset="-120"/>
                <a:ea typeface="標楷體" panose="03000509000000000000" pitchFamily="65" charset="-120"/>
              </a:rPr>
              <a:t>的指標作為參數。在這個函數中，以太網的初始化操作將被執行。</a:t>
            </a:r>
          </a:p>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int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rc</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 0;: </a:t>
            </a:r>
            <a:r>
              <a:rPr lang="zh-TW" altLang="en-US" dirty="0">
                <a:latin typeface="標楷體" panose="03000509000000000000" pitchFamily="65" charset="-120"/>
                <a:ea typeface="標楷體" panose="03000509000000000000" pitchFamily="65" charset="-120"/>
              </a:rPr>
              <a:t>這是一個整數變數，用於存儲初始化操作的返回碼，初始值設置為</a:t>
            </a:r>
            <a:r>
              <a:rPr lang="en-US" altLang="zh-TW" dirty="0">
                <a:latin typeface="標楷體" panose="03000509000000000000" pitchFamily="65" charset="-120"/>
                <a:ea typeface="標楷體" panose="03000509000000000000" pitchFamily="65" charset="-120"/>
              </a:rPr>
              <a:t>0</a:t>
            </a:r>
            <a:r>
              <a:rPr lang="zh-TW" altLang="en-US" dirty="0">
                <a:latin typeface="標楷體" panose="03000509000000000000" pitchFamily="65" charset="-120"/>
                <a:ea typeface="標楷體" panose="03000509000000000000" pitchFamily="65" charset="-120"/>
              </a:rPr>
              <a:t>。</a:t>
            </a:r>
          </a:p>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#ifdef CONFIG_DRIVER_DM9000: </a:t>
            </a:r>
            <a:r>
              <a:rPr lang="zh-TW" altLang="en-US" dirty="0">
                <a:latin typeface="標楷體" panose="03000509000000000000" pitchFamily="65" charset="-120"/>
                <a:ea typeface="標楷體" panose="03000509000000000000" pitchFamily="65" charset="-120"/>
              </a:rPr>
              <a:t>這是另一個條件編譯指令，用於檢查是否定義了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CONFIG_DRIVER_DM9000</a:t>
            </a:r>
            <a:r>
              <a:rPr lang="zh-TW" altLang="en-US" dirty="0">
                <a:latin typeface="標楷體" panose="03000509000000000000" pitchFamily="65" charset="-120"/>
                <a:ea typeface="標楷體" panose="03000509000000000000" pitchFamily="65" charset="-120"/>
              </a:rPr>
              <a:t>。如果已經定義了這個宏，則編譯器將包含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#ifdef </a:t>
            </a:r>
            <a:r>
              <a:rPr lang="zh-TW" altLang="en-US" dirty="0">
                <a:latin typeface="標楷體" panose="03000509000000000000" pitchFamily="65" charset="-120"/>
                <a:ea typeface="標楷體" panose="03000509000000000000" pitchFamily="65" charset="-120"/>
              </a:rPr>
              <a:t>和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#endif </a:t>
            </a:r>
            <a:r>
              <a:rPr lang="zh-TW" altLang="en-US" dirty="0">
                <a:latin typeface="標楷體" panose="03000509000000000000" pitchFamily="65" charset="-120"/>
                <a:ea typeface="標楷體" panose="03000509000000000000" pitchFamily="65" charset="-120"/>
              </a:rPr>
              <a:t>之間的程式碼段。</a:t>
            </a:r>
          </a:p>
          <a:p>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rc</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 dm9000_initialize(bis);: </a:t>
            </a:r>
            <a:r>
              <a:rPr lang="zh-TW" altLang="en-US" dirty="0">
                <a:latin typeface="標楷體" panose="03000509000000000000" pitchFamily="65" charset="-120"/>
                <a:ea typeface="標楷體" panose="03000509000000000000" pitchFamily="65" charset="-120"/>
              </a:rPr>
              <a:t>在定義了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CONFIG_DRIVER_DM9000 </a:t>
            </a:r>
            <a:r>
              <a:rPr lang="zh-TW" altLang="en-US" dirty="0">
                <a:latin typeface="標楷體" panose="03000509000000000000" pitchFamily="65" charset="-120"/>
                <a:ea typeface="標楷體" panose="03000509000000000000" pitchFamily="65" charset="-120"/>
              </a:rPr>
              <a:t>的情況下，調用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dm9000_initialize </a:t>
            </a:r>
            <a:r>
              <a:rPr lang="zh-TW" altLang="en-US" dirty="0">
                <a:latin typeface="標楷體" panose="03000509000000000000" pitchFamily="65" charset="-120"/>
                <a:ea typeface="標楷體" panose="03000509000000000000" pitchFamily="65" charset="-120"/>
              </a:rPr>
              <a:t>函數來初始化 </a:t>
            </a:r>
            <a:r>
              <a:rPr lang="en-US" altLang="zh-TW" dirty="0">
                <a:latin typeface="標楷體" panose="03000509000000000000" pitchFamily="65" charset="-120"/>
                <a:ea typeface="標楷體" panose="03000509000000000000" pitchFamily="65" charset="-120"/>
              </a:rPr>
              <a:t>DM9000 </a:t>
            </a:r>
            <a:r>
              <a:rPr lang="zh-TW" altLang="en-US" dirty="0">
                <a:latin typeface="標楷體" panose="03000509000000000000" pitchFamily="65" charset="-120"/>
                <a:ea typeface="標楷體" panose="03000509000000000000" pitchFamily="65" charset="-120"/>
              </a:rPr>
              <a:t>網路控制器，並將初始化的結果賦值給 </a:t>
            </a:r>
            <a:r>
              <a:rPr lang="en-US" altLang="zh-TW" dirty="0" err="1">
                <a:latin typeface="標楷體" panose="03000509000000000000" pitchFamily="65" charset="-120"/>
                <a:ea typeface="標楷體" panose="03000509000000000000" pitchFamily="65" charset="-120"/>
              </a:rPr>
              <a:t>rc</a:t>
            </a:r>
            <a:r>
              <a:rPr lang="zh-TW" altLang="en-US" dirty="0">
                <a:latin typeface="標楷體" panose="03000509000000000000" pitchFamily="65" charset="-120"/>
                <a:ea typeface="標楷體" panose="03000509000000000000" pitchFamily="65" charset="-120"/>
              </a:rPr>
              <a:t>。</a:t>
            </a:r>
          </a:p>
          <a:p>
            <a:r>
              <a:rPr lang="en-US" altLang="zh-TW" dirty="0">
                <a:latin typeface="標楷體" panose="03000509000000000000" pitchFamily="65" charset="-120"/>
                <a:ea typeface="標楷體" panose="03000509000000000000" pitchFamily="65" charset="-120"/>
              </a:rPr>
              <a:t>return </a:t>
            </a:r>
            <a:r>
              <a:rPr lang="en-US" altLang="zh-TW" dirty="0" err="1">
                <a:latin typeface="標楷體" panose="03000509000000000000" pitchFamily="65" charset="-120"/>
                <a:ea typeface="標楷體" panose="03000509000000000000" pitchFamily="65" charset="-120"/>
              </a:rPr>
              <a:t>rc</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返回初始化操作的結果，即返回 </a:t>
            </a:r>
            <a:r>
              <a:rPr lang="en-US" altLang="zh-TW" dirty="0" err="1">
                <a:latin typeface="標楷體" panose="03000509000000000000" pitchFamily="65" charset="-120"/>
                <a:ea typeface="標楷體" panose="03000509000000000000" pitchFamily="65" charset="-120"/>
              </a:rPr>
              <a:t>rc</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變數的值。</a:t>
            </a:r>
          </a:p>
        </p:txBody>
      </p:sp>
    </p:spTree>
    <p:extLst>
      <p:ext uri="{BB962C8B-B14F-4D97-AF65-F5344CB8AC3E}">
        <p14:creationId xmlns:p14="http://schemas.microsoft.com/office/powerpoint/2010/main" val="1949967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B025343-783D-E049-8B15-983A11D1D3FD}"/>
              </a:ext>
            </a:extLst>
          </p:cNvPr>
          <p:cNvSpPr>
            <a:spLocks noGrp="1"/>
          </p:cNvSpPr>
          <p:nvPr>
            <p:ph type="title"/>
          </p:nvPr>
        </p:nvSpPr>
        <p:spPr/>
        <p:txBody>
          <a:bodyPr>
            <a:normAutofit/>
          </a:bodyPr>
          <a:lstStyle/>
          <a:p>
            <a:r>
              <a:rPr lang="zh-TW" altLang="en-US" sz="3600" dirty="0">
                <a:latin typeface="標楷體" panose="03000509000000000000" pitchFamily="65" charset="-120"/>
                <a:ea typeface="標楷體" panose="03000509000000000000" pitchFamily="65" charset="-120"/>
              </a:rPr>
              <a:t>實作結果</a:t>
            </a:r>
            <a:r>
              <a:rPr lang="en-US" altLang="zh-TW" sz="3600" dirty="0">
                <a:latin typeface="標楷體" panose="03000509000000000000" pitchFamily="65" charset="-120"/>
                <a:ea typeface="標楷體" panose="03000509000000000000" pitchFamily="65" charset="-120"/>
              </a:rPr>
              <a:t>13.4.2-3 u-boot</a:t>
            </a:r>
            <a:r>
              <a:rPr lang="zh-TW" altLang="en-US" sz="3600" dirty="0">
                <a:latin typeface="標楷體" panose="03000509000000000000" pitchFamily="65" charset="-120"/>
                <a:ea typeface="標楷體" panose="03000509000000000000" pitchFamily="65" charset="-120"/>
              </a:rPr>
              <a:t>移植</a:t>
            </a:r>
            <a:r>
              <a:rPr lang="en-US" altLang="zh-TW" sz="3600" dirty="0">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乙太網路控制器驅動程式之移植</a:t>
            </a:r>
            <a:endParaRPr lang="zh-TW" altLang="en-US" sz="3600" dirty="0"/>
          </a:p>
        </p:txBody>
      </p:sp>
      <p:pic>
        <p:nvPicPr>
          <p:cNvPr id="7" name="內容版面配置區 6">
            <a:extLst>
              <a:ext uri="{FF2B5EF4-FFF2-40B4-BE49-F238E27FC236}">
                <a16:creationId xmlns:a16="http://schemas.microsoft.com/office/drawing/2014/main" id="{1DDD8917-38EF-4FBB-102B-9BE59332B09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942" t="77254" r="74364" b="2162"/>
          <a:stretch/>
        </p:blipFill>
        <p:spPr>
          <a:xfrm>
            <a:off x="562993" y="1957272"/>
            <a:ext cx="5781196" cy="2943456"/>
          </a:xfrm>
        </p:spPr>
      </p:pic>
    </p:spTree>
    <p:extLst>
      <p:ext uri="{BB962C8B-B14F-4D97-AF65-F5344CB8AC3E}">
        <p14:creationId xmlns:p14="http://schemas.microsoft.com/office/powerpoint/2010/main" val="3868739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97746A4-2AF8-D183-5BDF-D9295D3093E1}"/>
              </a:ext>
            </a:extLst>
          </p:cNvPr>
          <p:cNvSpPr>
            <a:spLocks noGrp="1"/>
          </p:cNvSpPr>
          <p:nvPr>
            <p:ph type="title"/>
          </p:nvPr>
        </p:nvSpPr>
        <p:spPr/>
        <p:txBody>
          <a:bodyPr>
            <a:normAutofit/>
          </a:bodyPr>
          <a:lstStyle/>
          <a:p>
            <a:r>
              <a:rPr lang="zh-TW" altLang="en-US" sz="3600" dirty="0">
                <a:latin typeface="標楷體" panose="03000509000000000000" pitchFamily="65" charset="-120"/>
                <a:ea typeface="標楷體" panose="03000509000000000000" pitchFamily="65" charset="-120"/>
              </a:rPr>
              <a:t>實作結果</a:t>
            </a:r>
            <a:r>
              <a:rPr lang="en-US" altLang="zh-TW" sz="3600" dirty="0">
                <a:latin typeface="標楷體" panose="03000509000000000000" pitchFamily="65" charset="-120"/>
                <a:ea typeface="標楷體" panose="03000509000000000000" pitchFamily="65" charset="-120"/>
              </a:rPr>
              <a:t>13.4.2-3 u-boot</a:t>
            </a:r>
            <a:r>
              <a:rPr lang="zh-TW" altLang="en-US" sz="3600" dirty="0">
                <a:latin typeface="標楷體" panose="03000509000000000000" pitchFamily="65" charset="-120"/>
                <a:ea typeface="標楷體" panose="03000509000000000000" pitchFamily="65" charset="-120"/>
              </a:rPr>
              <a:t>移植</a:t>
            </a:r>
            <a:r>
              <a:rPr lang="en-US" altLang="zh-TW" sz="3600" dirty="0">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乙太網路控制器驅動程式之移植</a:t>
            </a:r>
            <a:endParaRPr lang="zh-TW" altLang="en-US" sz="3600" dirty="0"/>
          </a:p>
        </p:txBody>
      </p:sp>
      <p:pic>
        <p:nvPicPr>
          <p:cNvPr id="7" name="內容版面配置區 6">
            <a:extLst>
              <a:ext uri="{FF2B5EF4-FFF2-40B4-BE49-F238E27FC236}">
                <a16:creationId xmlns:a16="http://schemas.microsoft.com/office/drawing/2014/main" id="{439C2E6B-7091-A016-E1E5-687566EE29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8114" y="1796749"/>
            <a:ext cx="8109691" cy="4351338"/>
          </a:xfrm>
        </p:spPr>
      </p:pic>
    </p:spTree>
    <p:extLst>
      <p:ext uri="{BB962C8B-B14F-4D97-AF65-F5344CB8AC3E}">
        <p14:creationId xmlns:p14="http://schemas.microsoft.com/office/powerpoint/2010/main" val="4907874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A8A9A2D-AFFE-3C3D-1A4B-08E04B72D989}"/>
              </a:ext>
            </a:extLst>
          </p:cNvPr>
          <p:cNvSpPr>
            <a:spLocks noGrp="1"/>
          </p:cNvSpPr>
          <p:nvPr>
            <p:ph type="title"/>
          </p:nvPr>
        </p:nvSpPr>
        <p:spPr/>
        <p:txBody>
          <a:bodyPr>
            <a:normAutofit/>
          </a:bodyPr>
          <a:lstStyle/>
          <a:p>
            <a:r>
              <a:rPr lang="zh-TW" altLang="en-US" sz="3600" dirty="0">
                <a:latin typeface="標楷體" panose="03000509000000000000" pitchFamily="65" charset="-120"/>
                <a:ea typeface="標楷體" panose="03000509000000000000" pitchFamily="65" charset="-120"/>
              </a:rPr>
              <a:t>實作結果</a:t>
            </a:r>
            <a:r>
              <a:rPr lang="en-US" altLang="zh-TW" sz="3600" dirty="0">
                <a:latin typeface="標楷體" panose="03000509000000000000" pitchFamily="65" charset="-120"/>
                <a:ea typeface="標楷體" panose="03000509000000000000" pitchFamily="65" charset="-120"/>
              </a:rPr>
              <a:t>13.4.2-3 u-boot</a:t>
            </a:r>
            <a:r>
              <a:rPr lang="zh-TW" altLang="en-US" sz="3600" dirty="0">
                <a:latin typeface="標楷體" panose="03000509000000000000" pitchFamily="65" charset="-120"/>
                <a:ea typeface="標楷體" panose="03000509000000000000" pitchFamily="65" charset="-120"/>
              </a:rPr>
              <a:t>移植</a:t>
            </a:r>
            <a:r>
              <a:rPr lang="en-US" altLang="zh-TW" sz="3600" dirty="0">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乙太網路控制器驅動程式之移植</a:t>
            </a:r>
            <a:endParaRPr lang="zh-TW" altLang="en-US" sz="3600" dirty="0"/>
          </a:p>
        </p:txBody>
      </p:sp>
      <p:pic>
        <p:nvPicPr>
          <p:cNvPr id="5" name="內容版面配置區 4">
            <a:extLst>
              <a:ext uri="{FF2B5EF4-FFF2-40B4-BE49-F238E27FC236}">
                <a16:creationId xmlns:a16="http://schemas.microsoft.com/office/drawing/2014/main" id="{C9B83C6E-7F3B-020C-19B7-F732DD795E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5983" y="1912252"/>
            <a:ext cx="8109691" cy="4351338"/>
          </a:xfrm>
        </p:spPr>
      </p:pic>
    </p:spTree>
    <p:extLst>
      <p:ext uri="{BB962C8B-B14F-4D97-AF65-F5344CB8AC3E}">
        <p14:creationId xmlns:p14="http://schemas.microsoft.com/office/powerpoint/2010/main" val="34837174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C538B3-3CF1-12B6-709F-9DC40ECAFA84}"/>
              </a:ext>
            </a:extLst>
          </p:cNvPr>
          <p:cNvSpPr>
            <a:spLocks noGrp="1"/>
          </p:cNvSpPr>
          <p:nvPr>
            <p:ph type="title"/>
          </p:nvPr>
        </p:nvSpPr>
        <p:spPr/>
        <p:txBody>
          <a:bodyPr>
            <a:normAutofit/>
          </a:bodyPr>
          <a:lstStyle/>
          <a:p>
            <a:r>
              <a:rPr lang="zh-TW" altLang="en-US" sz="3600" dirty="0">
                <a:latin typeface="標楷體" panose="03000509000000000000" pitchFamily="65" charset="-120"/>
                <a:ea typeface="標楷體" panose="03000509000000000000" pitchFamily="65" charset="-120"/>
              </a:rPr>
              <a:t>實作結果</a:t>
            </a:r>
            <a:r>
              <a:rPr lang="en-US" altLang="zh-TW" sz="3600" dirty="0">
                <a:latin typeface="標楷體" panose="03000509000000000000" pitchFamily="65" charset="-120"/>
                <a:ea typeface="標楷體" panose="03000509000000000000" pitchFamily="65" charset="-120"/>
              </a:rPr>
              <a:t>13.4.2-3 u-boot</a:t>
            </a:r>
            <a:r>
              <a:rPr lang="zh-TW" altLang="en-US" sz="3600" dirty="0">
                <a:latin typeface="標楷體" panose="03000509000000000000" pitchFamily="65" charset="-120"/>
                <a:ea typeface="標楷體" panose="03000509000000000000" pitchFamily="65" charset="-120"/>
              </a:rPr>
              <a:t>移植</a:t>
            </a:r>
            <a:r>
              <a:rPr lang="en-US" altLang="zh-TW" sz="3600" dirty="0">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乙太網路控制器驅動程式之移植</a:t>
            </a:r>
            <a:endParaRPr lang="zh-TW" altLang="en-US" sz="3600" dirty="0"/>
          </a:p>
        </p:txBody>
      </p:sp>
      <p:pic>
        <p:nvPicPr>
          <p:cNvPr id="5" name="內容版面配置區 4">
            <a:extLst>
              <a:ext uri="{FF2B5EF4-FFF2-40B4-BE49-F238E27FC236}">
                <a16:creationId xmlns:a16="http://schemas.microsoft.com/office/drawing/2014/main" id="{754ED94B-A555-362C-72F2-594D00A8BE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3125" y="1854501"/>
            <a:ext cx="8109691" cy="4351338"/>
          </a:xfrm>
        </p:spPr>
      </p:pic>
    </p:spTree>
    <p:extLst>
      <p:ext uri="{BB962C8B-B14F-4D97-AF65-F5344CB8AC3E}">
        <p14:creationId xmlns:p14="http://schemas.microsoft.com/office/powerpoint/2010/main" val="14505302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98379B-248B-B088-C267-18455250905A}"/>
              </a:ext>
            </a:extLst>
          </p:cNvPr>
          <p:cNvSpPr>
            <a:spLocks noGrp="1"/>
          </p:cNvSpPr>
          <p:nvPr>
            <p:ph type="title"/>
          </p:nvPr>
        </p:nvSpPr>
        <p:spPr/>
        <p:txBody>
          <a:bodyPr>
            <a:normAutofit/>
          </a:bodyPr>
          <a:lstStyle/>
          <a:p>
            <a:r>
              <a:rPr lang="zh-TW" altLang="en-US" sz="3600" dirty="0">
                <a:latin typeface="標楷體" panose="03000509000000000000" pitchFamily="65" charset="-120"/>
                <a:ea typeface="標楷體" panose="03000509000000000000" pitchFamily="65" charset="-120"/>
              </a:rPr>
              <a:t>實作結果</a:t>
            </a:r>
            <a:r>
              <a:rPr lang="en-US" altLang="zh-TW" sz="3600" dirty="0">
                <a:latin typeface="標楷體" panose="03000509000000000000" pitchFamily="65" charset="-120"/>
                <a:ea typeface="標楷體" panose="03000509000000000000" pitchFamily="65" charset="-120"/>
              </a:rPr>
              <a:t>13.4.2-3 u-boot</a:t>
            </a:r>
            <a:r>
              <a:rPr lang="zh-TW" altLang="en-US" sz="3600" dirty="0">
                <a:latin typeface="標楷體" panose="03000509000000000000" pitchFamily="65" charset="-120"/>
                <a:ea typeface="標楷體" panose="03000509000000000000" pitchFamily="65" charset="-120"/>
              </a:rPr>
              <a:t>移植</a:t>
            </a:r>
            <a:r>
              <a:rPr lang="en-US" altLang="zh-TW" sz="3600" dirty="0">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乙太網路控制器驅動程式之移植</a:t>
            </a:r>
            <a:endParaRPr lang="zh-TW" altLang="en-US" sz="3600" dirty="0"/>
          </a:p>
        </p:txBody>
      </p:sp>
      <p:pic>
        <p:nvPicPr>
          <p:cNvPr id="7" name="內容版面配置區 6">
            <a:extLst>
              <a:ext uri="{FF2B5EF4-FFF2-40B4-BE49-F238E27FC236}">
                <a16:creationId xmlns:a16="http://schemas.microsoft.com/office/drawing/2014/main" id="{B00B4122-F8A0-D21F-B8D7-50E4EFA3A57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9370" t="15778" r="45172" b="27593"/>
          <a:stretch/>
        </p:blipFill>
        <p:spPr>
          <a:xfrm>
            <a:off x="721894" y="1927458"/>
            <a:ext cx="6073326" cy="4059455"/>
          </a:xfrm>
        </p:spPr>
      </p:pic>
    </p:spTree>
    <p:extLst>
      <p:ext uri="{BB962C8B-B14F-4D97-AF65-F5344CB8AC3E}">
        <p14:creationId xmlns:p14="http://schemas.microsoft.com/office/powerpoint/2010/main" val="2548404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B6F512-CE5E-83E8-2634-1AF38FC65145}"/>
              </a:ext>
            </a:extLst>
          </p:cNvPr>
          <p:cNvSpPr>
            <a:spLocks noGrp="1"/>
          </p:cNvSpPr>
          <p:nvPr>
            <p:ph type="title"/>
          </p:nvPr>
        </p:nvSpPr>
        <p:spPr/>
        <p:txBody>
          <a:bodyPr>
            <a:normAutofit fontScale="90000"/>
          </a:bodyPr>
          <a:lstStyle/>
          <a:p>
            <a:r>
              <a:rPr lang="zh-TW" altLang="en-US" sz="3600" dirty="0">
                <a:latin typeface="標楷體" panose="03000509000000000000" pitchFamily="65" charset="-120"/>
                <a:ea typeface="標楷體" panose="03000509000000000000" pitchFamily="65" charset="-120"/>
              </a:rPr>
              <a:t>實作結果</a:t>
            </a:r>
            <a:r>
              <a:rPr lang="en-US" altLang="zh-TW" sz="3600" dirty="0">
                <a:latin typeface="標楷體" panose="03000509000000000000" pitchFamily="65" charset="-120"/>
                <a:ea typeface="標楷體" panose="03000509000000000000" pitchFamily="65" charset="-120"/>
              </a:rPr>
              <a:t>13.4.2-4 u-boot</a:t>
            </a:r>
            <a:r>
              <a:rPr lang="zh-TW" altLang="en-US" sz="3600" dirty="0">
                <a:latin typeface="標楷體" panose="03000509000000000000" pitchFamily="65" charset="-120"/>
                <a:ea typeface="標楷體" panose="03000509000000000000" pitchFamily="65" charset="-120"/>
              </a:rPr>
              <a:t>移植</a:t>
            </a:r>
            <a:r>
              <a:rPr lang="en-US" altLang="zh-TW" sz="3600" dirty="0">
                <a:latin typeface="標楷體" panose="03000509000000000000" pitchFamily="65" charset="-120"/>
                <a:ea typeface="標楷體" panose="03000509000000000000" pitchFamily="65" charset="-120"/>
              </a:rPr>
              <a:t>- FLASH ROM </a:t>
            </a:r>
            <a:r>
              <a:rPr lang="zh-TW" altLang="en-US" sz="3600" dirty="0">
                <a:latin typeface="標楷體" panose="03000509000000000000" pitchFamily="65" charset="-120"/>
                <a:ea typeface="標楷體" panose="03000509000000000000" pitchFamily="65" charset="-120"/>
              </a:rPr>
              <a:t>驅動程式之移植 （</a:t>
            </a:r>
            <a:r>
              <a:rPr lang="en-US" altLang="zh-TW" sz="3600" dirty="0">
                <a:latin typeface="標楷體" panose="03000509000000000000" pitchFamily="65" charset="-120"/>
                <a:ea typeface="標楷體" panose="03000509000000000000" pitchFamily="65" charset="-120"/>
              </a:rPr>
              <a:t>EMMC</a:t>
            </a:r>
            <a:r>
              <a:rPr lang="zh-TW" altLang="en-US" sz="3600" dirty="0">
                <a:latin typeface="標楷體" panose="03000509000000000000" pitchFamily="65" charset="-120"/>
                <a:ea typeface="標楷體" panose="03000509000000000000" pitchFamily="65" charset="-120"/>
              </a:rPr>
              <a:t>）</a:t>
            </a:r>
            <a:br>
              <a:rPr lang="zh-TW" altLang="en-US" sz="3600" dirty="0">
                <a:latin typeface="標楷體" panose="03000509000000000000" pitchFamily="65" charset="-120"/>
                <a:ea typeface="標楷體" panose="03000509000000000000" pitchFamily="65" charset="-120"/>
              </a:rPr>
            </a:br>
            <a:endParaRPr lang="zh-TW" altLang="en-US" sz="3600" dirty="0"/>
          </a:p>
        </p:txBody>
      </p:sp>
      <p:pic>
        <p:nvPicPr>
          <p:cNvPr id="9" name="內容版面配置區 8">
            <a:extLst>
              <a:ext uri="{FF2B5EF4-FFF2-40B4-BE49-F238E27FC236}">
                <a16:creationId xmlns:a16="http://schemas.microsoft.com/office/drawing/2014/main" id="{4EFE13F4-9A08-F26C-6961-8019CF07806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359" r="58030"/>
          <a:stretch/>
        </p:blipFill>
        <p:spPr>
          <a:xfrm>
            <a:off x="701639" y="1314450"/>
            <a:ext cx="4222785" cy="5325218"/>
          </a:xfrm>
        </p:spPr>
      </p:pic>
    </p:spTree>
    <p:extLst>
      <p:ext uri="{BB962C8B-B14F-4D97-AF65-F5344CB8AC3E}">
        <p14:creationId xmlns:p14="http://schemas.microsoft.com/office/powerpoint/2010/main" val="21949488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FD88CF-9B35-1F82-8E84-B70A8CE65700}"/>
              </a:ext>
            </a:extLst>
          </p:cNvPr>
          <p:cNvSpPr>
            <a:spLocks noGrp="1"/>
          </p:cNvSpPr>
          <p:nvPr>
            <p:ph type="title"/>
          </p:nvPr>
        </p:nvSpPr>
        <p:spPr>
          <a:xfrm>
            <a:off x="838200" y="781235"/>
            <a:ext cx="10515600" cy="909453"/>
          </a:xfrm>
        </p:spPr>
        <p:txBody>
          <a:bodyPr>
            <a:normAutofit fontScale="90000"/>
          </a:bodyPr>
          <a:lstStyle/>
          <a:p>
            <a:r>
              <a:rPr lang="zh-TW" altLang="en-US" sz="3600" dirty="0">
                <a:latin typeface="標楷體" panose="03000509000000000000" pitchFamily="65" charset="-120"/>
                <a:ea typeface="標楷體" panose="03000509000000000000" pitchFamily="65" charset="-120"/>
              </a:rPr>
              <a:t>實作結果</a:t>
            </a:r>
            <a:r>
              <a:rPr lang="en-US" altLang="zh-TW" sz="3600" dirty="0">
                <a:latin typeface="標楷體" panose="03000509000000000000" pitchFamily="65" charset="-120"/>
                <a:ea typeface="標楷體" panose="03000509000000000000" pitchFamily="65" charset="-120"/>
              </a:rPr>
              <a:t>13.4.2-4 u-boot</a:t>
            </a:r>
            <a:r>
              <a:rPr lang="zh-TW" altLang="en-US" sz="3600" dirty="0">
                <a:latin typeface="標楷體" panose="03000509000000000000" pitchFamily="65" charset="-120"/>
                <a:ea typeface="標楷體" panose="03000509000000000000" pitchFamily="65" charset="-120"/>
              </a:rPr>
              <a:t>移植</a:t>
            </a:r>
            <a:r>
              <a:rPr lang="en-US" altLang="zh-TW" sz="3600" dirty="0">
                <a:latin typeface="標楷體" panose="03000509000000000000" pitchFamily="65" charset="-120"/>
                <a:ea typeface="標楷體" panose="03000509000000000000" pitchFamily="65" charset="-120"/>
              </a:rPr>
              <a:t>- FLASH ROM </a:t>
            </a:r>
            <a:r>
              <a:rPr lang="zh-TW" altLang="en-US" sz="3600" dirty="0">
                <a:latin typeface="標楷體" panose="03000509000000000000" pitchFamily="65" charset="-120"/>
                <a:ea typeface="標楷體" panose="03000509000000000000" pitchFamily="65" charset="-120"/>
              </a:rPr>
              <a:t>驅動程式之移植 （</a:t>
            </a:r>
            <a:r>
              <a:rPr lang="en-US" altLang="zh-TW" sz="3600" dirty="0">
                <a:latin typeface="標楷體" panose="03000509000000000000" pitchFamily="65" charset="-120"/>
                <a:ea typeface="標楷體" panose="03000509000000000000" pitchFamily="65" charset="-120"/>
              </a:rPr>
              <a:t>EMMC</a:t>
            </a:r>
            <a:r>
              <a:rPr lang="zh-TW" altLang="en-US" sz="3600" dirty="0">
                <a:latin typeface="標楷體" panose="03000509000000000000" pitchFamily="65" charset="-120"/>
                <a:ea typeface="標楷體" panose="03000509000000000000" pitchFamily="65" charset="-120"/>
              </a:rPr>
              <a:t>）</a:t>
            </a:r>
            <a:br>
              <a:rPr lang="zh-TW" altLang="en-US" sz="3600" dirty="0">
                <a:latin typeface="標楷體" panose="03000509000000000000" pitchFamily="65" charset="-120"/>
                <a:ea typeface="標楷體" panose="03000509000000000000" pitchFamily="65" charset="-120"/>
              </a:rPr>
            </a:br>
            <a:endParaRPr lang="zh-TW" altLang="en-US" sz="3600" dirty="0"/>
          </a:p>
        </p:txBody>
      </p:sp>
      <p:pic>
        <p:nvPicPr>
          <p:cNvPr id="5" name="內容版面配置區 4">
            <a:extLst>
              <a:ext uri="{FF2B5EF4-FFF2-40B4-BE49-F238E27FC236}">
                <a16:creationId xmlns:a16="http://schemas.microsoft.com/office/drawing/2014/main" id="{28FEF338-3FA6-48F5-7535-914CB1754F1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71" r="49819"/>
          <a:stretch/>
        </p:blipFill>
        <p:spPr>
          <a:xfrm>
            <a:off x="635865" y="1924049"/>
            <a:ext cx="4069485" cy="4339541"/>
          </a:xfrm>
        </p:spPr>
      </p:pic>
    </p:spTree>
    <p:extLst>
      <p:ext uri="{BB962C8B-B14F-4D97-AF65-F5344CB8AC3E}">
        <p14:creationId xmlns:p14="http://schemas.microsoft.com/office/powerpoint/2010/main" val="230966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84B6E3-92D3-DEDE-252E-6F861C3AFE6F}"/>
              </a:ext>
            </a:extLst>
          </p:cNvPr>
          <p:cNvSpPr>
            <a:spLocks noGrp="1"/>
          </p:cNvSpPr>
          <p:nvPr>
            <p:ph type="title"/>
          </p:nvPr>
        </p:nvSpPr>
        <p:spPr/>
        <p:txBody>
          <a:bodyPr>
            <a:normAutofit fontScale="90000"/>
          </a:bodyPr>
          <a:lstStyle/>
          <a:p>
            <a:pPr marL="0" indent="0">
              <a:buNone/>
            </a:pPr>
            <a:br>
              <a:rPr lang="en-US" altLang="zh-TW" sz="4400" dirty="0">
                <a:latin typeface="標楷體" panose="03000509000000000000" pitchFamily="65" charset="-120"/>
                <a:ea typeface="標楷體" panose="03000509000000000000" pitchFamily="65" charset="-120"/>
              </a:rPr>
            </a:br>
            <a:r>
              <a:rPr lang="zh-TW" altLang="en-US" sz="4400" dirty="0">
                <a:latin typeface="標楷體" panose="03000509000000000000" pitchFamily="65" charset="-120"/>
                <a:ea typeface="標楷體" panose="03000509000000000000" pitchFamily="65" charset="-120"/>
              </a:rPr>
              <a:t>實作步驟</a:t>
            </a:r>
            <a:r>
              <a:rPr lang="en-US" altLang="zh-TW" dirty="0"/>
              <a:t>13.4.1</a:t>
            </a:r>
            <a:r>
              <a:rPr lang="en-US" altLang="zh-TW" sz="4400" dirty="0">
                <a:latin typeface="標楷體" panose="03000509000000000000" pitchFamily="65" charset="-120"/>
                <a:ea typeface="標楷體" panose="03000509000000000000" pitchFamily="65" charset="-120"/>
              </a:rPr>
              <a:t>-</a:t>
            </a:r>
            <a:r>
              <a:rPr lang="zh-TW" altLang="en-US" sz="4400" dirty="0">
                <a:latin typeface="標楷體" panose="03000509000000000000" pitchFamily="65" charset="-120"/>
                <a:ea typeface="標楷體" panose="03000509000000000000" pitchFamily="65" charset="-120"/>
              </a:rPr>
              <a:t>建立自己的平臺</a:t>
            </a:r>
            <a:br>
              <a:rPr lang="zh-TW" altLang="en-US" sz="4400" dirty="0">
                <a:latin typeface="標楷體" panose="03000509000000000000" pitchFamily="65" charset="-120"/>
                <a:ea typeface="標楷體" panose="03000509000000000000" pitchFamily="65" charset="-120"/>
              </a:rPr>
            </a:br>
            <a:endParaRPr lang="en-US" altLang="zh-TW" sz="4400" dirty="0">
              <a:latin typeface="標楷體" panose="03000509000000000000" pitchFamily="65" charset="-120"/>
              <a:ea typeface="標楷體" panose="03000509000000000000" pitchFamily="65" charset="-120"/>
            </a:endParaRPr>
          </a:p>
        </p:txBody>
      </p:sp>
      <p:pic>
        <p:nvPicPr>
          <p:cNvPr id="5" name="內容版面配置區 4">
            <a:extLst>
              <a:ext uri="{FF2B5EF4-FFF2-40B4-BE49-F238E27FC236}">
                <a16:creationId xmlns:a16="http://schemas.microsoft.com/office/drawing/2014/main" id="{B4F6F988-EEB0-266E-30F0-AE74ED2892F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7050" t="22468" r="20268" b="35847"/>
          <a:stretch/>
        </p:blipFill>
        <p:spPr>
          <a:xfrm>
            <a:off x="838200" y="1698837"/>
            <a:ext cx="6572324" cy="2321959"/>
          </a:xfrm>
        </p:spPr>
      </p:pic>
      <p:pic>
        <p:nvPicPr>
          <p:cNvPr id="7" name="圖片 6">
            <a:extLst>
              <a:ext uri="{FF2B5EF4-FFF2-40B4-BE49-F238E27FC236}">
                <a16:creationId xmlns:a16="http://schemas.microsoft.com/office/drawing/2014/main" id="{2F67AC7C-BE60-6A63-81B9-7677AA359AAD}"/>
              </a:ext>
            </a:extLst>
          </p:cNvPr>
          <p:cNvPicPr>
            <a:picLocks noChangeAspect="1"/>
          </p:cNvPicPr>
          <p:nvPr/>
        </p:nvPicPr>
        <p:blipFill rotWithShape="1">
          <a:blip r:embed="rId4">
            <a:extLst>
              <a:ext uri="{28A0092B-C50C-407E-A947-70E740481C1C}">
                <a14:useLocalDpi xmlns:a14="http://schemas.microsoft.com/office/drawing/2010/main" val="0"/>
              </a:ext>
            </a:extLst>
          </a:blip>
          <a:srcRect r="442" b="1090"/>
          <a:stretch/>
        </p:blipFill>
        <p:spPr>
          <a:xfrm>
            <a:off x="838200" y="4028945"/>
            <a:ext cx="5092700" cy="2714755"/>
          </a:xfrm>
          <a:prstGeom prst="rect">
            <a:avLst/>
          </a:prstGeom>
        </p:spPr>
      </p:pic>
      <p:sp>
        <p:nvSpPr>
          <p:cNvPr id="4" name="文字方塊 3">
            <a:extLst>
              <a:ext uri="{FF2B5EF4-FFF2-40B4-BE49-F238E27FC236}">
                <a16:creationId xmlns:a16="http://schemas.microsoft.com/office/drawing/2014/main" id="{27B95455-E87A-EC69-77DC-F106E7DC57C2}"/>
              </a:ext>
            </a:extLst>
          </p:cNvPr>
          <p:cNvSpPr txBox="1"/>
          <p:nvPr/>
        </p:nvSpPr>
        <p:spPr>
          <a:xfrm>
            <a:off x="7410524" y="1609725"/>
            <a:ext cx="4524301" cy="1477328"/>
          </a:xfrm>
          <a:prstGeom prst="rect">
            <a:avLst/>
          </a:prstGeom>
          <a:noFill/>
        </p:spPr>
        <p:txBody>
          <a:bodyPr wrap="square" rtlCol="0">
            <a:spAutoFit/>
          </a:bodyPr>
          <a:lstStyle/>
          <a:p>
            <a:r>
              <a:rPr lang="zh-TW" altLang="en-US" dirty="0"/>
              <a:t>首先，將</a:t>
            </a:r>
            <a:r>
              <a:rPr lang="en-US" altLang="zh-TW" dirty="0"/>
              <a:t>u-boot</a:t>
            </a:r>
            <a:r>
              <a:rPr lang="zh-TW" altLang="en-US" dirty="0"/>
              <a:t>移植的</a:t>
            </a:r>
            <a:r>
              <a:rPr lang="en-US" altLang="zh-TW" dirty="0"/>
              <a:t>Linux </a:t>
            </a:r>
            <a:r>
              <a:rPr lang="zh-TW" altLang="en-US" dirty="0"/>
              <a:t>移植實驗程式碼放在共享資料夾，共享資料夾的目錄為</a:t>
            </a:r>
            <a:r>
              <a:rPr lang="en-US" altLang="zh-TW" dirty="0"/>
              <a:t>/</a:t>
            </a:r>
            <a:r>
              <a:rPr lang="en-US" altLang="zh-TW" dirty="0" err="1"/>
              <a:t>mnt</a:t>
            </a:r>
            <a:r>
              <a:rPr lang="en-US" altLang="zh-TW" dirty="0"/>
              <a:t>/</a:t>
            </a:r>
            <a:r>
              <a:rPr lang="en-US" altLang="zh-TW" dirty="0" err="1"/>
              <a:t>hgfs</a:t>
            </a:r>
            <a:r>
              <a:rPr lang="en-US" altLang="zh-TW" dirty="0"/>
              <a:t>/share/ u-boot-2013.01.tar.bz2 </a:t>
            </a:r>
            <a:r>
              <a:rPr lang="zh-TW" altLang="en-US" dirty="0"/>
              <a:t>，將它複製到 </a:t>
            </a:r>
            <a:r>
              <a:rPr lang="en-US" altLang="zh-TW" dirty="0"/>
              <a:t>/</a:t>
            </a:r>
            <a:r>
              <a:rPr lang="en-US" altLang="zh-TW" dirty="0" err="1"/>
              <a:t>workdir</a:t>
            </a:r>
            <a:r>
              <a:rPr lang="en-US" altLang="zh-TW" dirty="0"/>
              <a:t>/u-boot </a:t>
            </a:r>
            <a:r>
              <a:rPr lang="zh-TW" altLang="en-US" dirty="0"/>
              <a:t>的目錄底下，並且利用</a:t>
            </a:r>
            <a:r>
              <a:rPr lang="en-US" altLang="zh-TW" dirty="0"/>
              <a:t>tar </a:t>
            </a:r>
            <a:r>
              <a:rPr lang="en-US" altLang="zh-TW" dirty="0" err="1"/>
              <a:t>xvf</a:t>
            </a:r>
            <a:r>
              <a:rPr lang="en-US" altLang="zh-TW" dirty="0"/>
              <a:t> u-boot-2013.01.tar.bz2</a:t>
            </a:r>
            <a:r>
              <a:rPr lang="zh-TW" altLang="en-US" dirty="0"/>
              <a:t>解碼。</a:t>
            </a:r>
          </a:p>
        </p:txBody>
      </p:sp>
      <p:pic>
        <p:nvPicPr>
          <p:cNvPr id="8" name="圖片 7">
            <a:extLst>
              <a:ext uri="{FF2B5EF4-FFF2-40B4-BE49-F238E27FC236}">
                <a16:creationId xmlns:a16="http://schemas.microsoft.com/office/drawing/2014/main" id="{1E697943-634C-CA1F-E5A8-5907616D51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34222" y="3341193"/>
            <a:ext cx="2786644" cy="344030"/>
          </a:xfrm>
          <a:prstGeom prst="rect">
            <a:avLst/>
          </a:prstGeom>
        </p:spPr>
      </p:pic>
      <p:sp>
        <p:nvSpPr>
          <p:cNvPr id="9" name="文字方塊 8">
            <a:extLst>
              <a:ext uri="{FF2B5EF4-FFF2-40B4-BE49-F238E27FC236}">
                <a16:creationId xmlns:a16="http://schemas.microsoft.com/office/drawing/2014/main" id="{5728B9A8-6685-8A3F-70F2-49EEA742DEFB}"/>
              </a:ext>
            </a:extLst>
          </p:cNvPr>
          <p:cNvSpPr txBox="1"/>
          <p:nvPr/>
        </p:nvSpPr>
        <p:spPr>
          <a:xfrm>
            <a:off x="7534222" y="3722371"/>
            <a:ext cx="4210050" cy="3354765"/>
          </a:xfrm>
          <a:prstGeom prst="rect">
            <a:avLst/>
          </a:prstGeom>
          <a:noFill/>
        </p:spPr>
        <p:txBody>
          <a:bodyPr wrap="square" rtlCol="0">
            <a:spAutoFit/>
          </a:bodyPr>
          <a:lstStyle/>
          <a:p>
            <a:r>
              <a:rPr lang="zh-TW" altLang="en-US" dirty="0"/>
              <a:t>解壓縮 </a:t>
            </a:r>
            <a:r>
              <a:rPr lang="en-US" altLang="zh-TW" dirty="0"/>
              <a:t>tar </a:t>
            </a:r>
            <a:r>
              <a:rPr lang="zh-TW" altLang="en-US" dirty="0"/>
              <a:t>檔案的命令是使用 </a:t>
            </a:r>
            <a:r>
              <a:rPr lang="en-US" altLang="zh-TW" dirty="0"/>
              <a:t>tar </a:t>
            </a:r>
            <a:r>
              <a:rPr lang="zh-TW" altLang="en-US" dirty="0"/>
              <a:t>後跟 </a:t>
            </a:r>
            <a:r>
              <a:rPr lang="en-US" altLang="zh-TW" dirty="0" err="1"/>
              <a:t>xvf</a:t>
            </a:r>
            <a:r>
              <a:rPr lang="en-US" altLang="zh-TW" dirty="0"/>
              <a:t> </a:t>
            </a:r>
            <a:r>
              <a:rPr lang="zh-TW" altLang="en-US" dirty="0"/>
              <a:t>選項，然後是 </a:t>
            </a:r>
            <a:r>
              <a:rPr lang="en-US" altLang="zh-TW" dirty="0"/>
              <a:t>tar </a:t>
            </a:r>
            <a:r>
              <a:rPr lang="zh-TW" altLang="en-US" dirty="0"/>
              <a:t>檔案的名稱。以下是每個選項的作用：</a:t>
            </a:r>
            <a:endParaRPr lang="en-US" altLang="zh-TW" dirty="0"/>
          </a:p>
          <a:p>
            <a:r>
              <a:rPr lang="en-US" altLang="zh-TW" dirty="0"/>
              <a:t>-x  </a:t>
            </a:r>
            <a:r>
              <a:rPr lang="zh-TW" altLang="en-US" dirty="0"/>
              <a:t>：解開一個壓縮檔案的參數指令！ </a:t>
            </a:r>
            <a:endParaRPr lang="en-US" altLang="zh-TW" dirty="0"/>
          </a:p>
          <a:p>
            <a:r>
              <a:rPr lang="en-US" altLang="zh-TW" dirty="0"/>
              <a:t>-v  </a:t>
            </a:r>
            <a:r>
              <a:rPr lang="zh-TW" altLang="en-US" dirty="0"/>
              <a:t>：壓縮的過程中顯示檔案！</a:t>
            </a:r>
            <a:endParaRPr lang="en-US" altLang="zh-TW" dirty="0"/>
          </a:p>
          <a:p>
            <a:r>
              <a:rPr lang="en-US" altLang="zh-TW" dirty="0"/>
              <a:t>-f  </a:t>
            </a:r>
            <a:r>
              <a:rPr lang="zh-TW" altLang="en-US" dirty="0"/>
              <a:t>：使用檔名，請留意，在 </a:t>
            </a:r>
            <a:r>
              <a:rPr lang="en-US" altLang="zh-TW" dirty="0"/>
              <a:t>f </a:t>
            </a:r>
            <a:r>
              <a:rPr lang="zh-TW" altLang="en-US" dirty="0"/>
              <a:t>之後要立即接檔名喔！不要再加參數！</a:t>
            </a:r>
            <a:endParaRPr lang="en-US" altLang="zh-TW" dirty="0"/>
          </a:p>
          <a:p>
            <a:r>
              <a:rPr lang="zh-TW" altLang="en-US" dirty="0"/>
              <a:t>例如</a:t>
            </a:r>
            <a:r>
              <a:rPr lang="en-US" altLang="zh-TW" dirty="0"/>
              <a:t>:</a:t>
            </a:r>
          </a:p>
          <a:p>
            <a:r>
              <a:rPr lang="zh-TW" altLang="en-US" dirty="0"/>
              <a:t>使用</a:t>
            </a:r>
            <a:r>
              <a:rPr lang="en-US" altLang="zh-TW" dirty="0"/>
              <a:t>『 tar -</a:t>
            </a:r>
            <a:r>
              <a:rPr lang="en-US" altLang="zh-TW" dirty="0" err="1"/>
              <a:t>zcvfP</a:t>
            </a:r>
            <a:r>
              <a:rPr lang="en-US" altLang="zh-TW" dirty="0"/>
              <a:t> </a:t>
            </a:r>
            <a:r>
              <a:rPr lang="en-US" altLang="zh-TW" dirty="0" err="1"/>
              <a:t>tfile</a:t>
            </a:r>
            <a:r>
              <a:rPr lang="en-US" altLang="zh-TW" dirty="0"/>
              <a:t> </a:t>
            </a:r>
            <a:r>
              <a:rPr lang="en-US" altLang="zh-TW" dirty="0" err="1"/>
              <a:t>sfile</a:t>
            </a:r>
            <a:r>
              <a:rPr lang="en-US" altLang="zh-TW" dirty="0"/>
              <a:t>』</a:t>
            </a:r>
            <a:r>
              <a:rPr lang="zh-TW" altLang="en-US" dirty="0"/>
              <a:t>就是錯誤的寫法，要寫成</a:t>
            </a:r>
            <a:r>
              <a:rPr lang="en-US" altLang="zh-TW" dirty="0"/>
              <a:t>『 tar -</a:t>
            </a:r>
            <a:r>
              <a:rPr lang="en-US" altLang="zh-TW" dirty="0" err="1"/>
              <a:t>zcvPf</a:t>
            </a:r>
            <a:r>
              <a:rPr lang="en-US" altLang="zh-TW" dirty="0"/>
              <a:t> </a:t>
            </a:r>
            <a:r>
              <a:rPr lang="en-US" altLang="zh-TW" dirty="0" err="1"/>
              <a:t>tfile</a:t>
            </a:r>
            <a:r>
              <a:rPr lang="en-US" altLang="zh-TW" dirty="0"/>
              <a:t> </a:t>
            </a:r>
            <a:r>
              <a:rPr lang="en-US" altLang="zh-TW" dirty="0" err="1"/>
              <a:t>sfile</a:t>
            </a:r>
            <a:r>
              <a:rPr lang="en-US" altLang="zh-TW" dirty="0"/>
              <a:t>』</a:t>
            </a:r>
            <a:r>
              <a:rPr lang="zh-TW" altLang="en-US" dirty="0"/>
              <a:t>才對喔！</a:t>
            </a:r>
            <a:endParaRPr lang="en-US" altLang="zh-TW" dirty="0"/>
          </a:p>
          <a:p>
            <a:endParaRPr lang="zh-TW" altLang="en-US" sz="1400" dirty="0"/>
          </a:p>
        </p:txBody>
      </p:sp>
    </p:spTree>
    <p:extLst>
      <p:ext uri="{BB962C8B-B14F-4D97-AF65-F5344CB8AC3E}">
        <p14:creationId xmlns:p14="http://schemas.microsoft.com/office/powerpoint/2010/main" val="1190718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7903700-9AB9-8B47-66AA-63A911320D6B}"/>
              </a:ext>
            </a:extLst>
          </p:cNvPr>
          <p:cNvSpPr>
            <a:spLocks noGrp="1"/>
          </p:cNvSpPr>
          <p:nvPr>
            <p:ph type="title"/>
          </p:nvPr>
        </p:nvSpPr>
        <p:spPr>
          <a:xfrm>
            <a:off x="500849" y="421142"/>
            <a:ext cx="10515600" cy="1325563"/>
          </a:xfrm>
        </p:spPr>
        <p:txBody>
          <a:bodyPr>
            <a:normAutofit fontScale="90000"/>
          </a:bodyPr>
          <a:lstStyle/>
          <a:p>
            <a:r>
              <a:rPr lang="zh-TW" altLang="en-US" sz="3600" dirty="0">
                <a:latin typeface="標楷體" panose="03000509000000000000" pitchFamily="65" charset="-120"/>
                <a:ea typeface="標楷體" panose="03000509000000000000" pitchFamily="65" charset="-120"/>
              </a:rPr>
              <a:t>實作結果</a:t>
            </a:r>
            <a:r>
              <a:rPr lang="en-US" altLang="zh-TW" sz="3600" dirty="0">
                <a:latin typeface="標楷體" panose="03000509000000000000" pitchFamily="65" charset="-120"/>
                <a:ea typeface="標楷體" panose="03000509000000000000" pitchFamily="65" charset="-120"/>
              </a:rPr>
              <a:t>13.4.2-4 u-boot</a:t>
            </a:r>
            <a:r>
              <a:rPr lang="zh-TW" altLang="en-US" sz="3600" dirty="0">
                <a:latin typeface="標楷體" panose="03000509000000000000" pitchFamily="65" charset="-120"/>
                <a:ea typeface="標楷體" panose="03000509000000000000" pitchFamily="65" charset="-120"/>
              </a:rPr>
              <a:t>移植</a:t>
            </a:r>
            <a:r>
              <a:rPr lang="en-US" altLang="zh-TW" sz="3600" dirty="0">
                <a:latin typeface="標楷體" panose="03000509000000000000" pitchFamily="65" charset="-120"/>
                <a:ea typeface="標楷體" panose="03000509000000000000" pitchFamily="65" charset="-120"/>
              </a:rPr>
              <a:t>- FLASH ROM </a:t>
            </a:r>
            <a:r>
              <a:rPr lang="zh-TW" altLang="en-US" sz="3600" dirty="0">
                <a:latin typeface="標楷體" panose="03000509000000000000" pitchFamily="65" charset="-120"/>
                <a:ea typeface="標楷體" panose="03000509000000000000" pitchFamily="65" charset="-120"/>
              </a:rPr>
              <a:t>驅動程式之移植 （</a:t>
            </a:r>
            <a:r>
              <a:rPr lang="en-US" altLang="zh-TW" sz="3600" dirty="0">
                <a:latin typeface="標楷體" panose="03000509000000000000" pitchFamily="65" charset="-120"/>
                <a:ea typeface="標楷體" panose="03000509000000000000" pitchFamily="65" charset="-120"/>
              </a:rPr>
              <a:t>EMMC</a:t>
            </a:r>
            <a:r>
              <a:rPr lang="zh-TW" altLang="en-US" sz="3600" dirty="0">
                <a:latin typeface="標楷體" panose="03000509000000000000" pitchFamily="65" charset="-120"/>
                <a:ea typeface="標楷體" panose="03000509000000000000" pitchFamily="65" charset="-120"/>
              </a:rPr>
              <a:t>）</a:t>
            </a:r>
            <a:br>
              <a:rPr lang="zh-TW" altLang="en-US" sz="3600" dirty="0">
                <a:latin typeface="標楷體" panose="03000509000000000000" pitchFamily="65" charset="-120"/>
                <a:ea typeface="標楷體" panose="03000509000000000000" pitchFamily="65" charset="-120"/>
              </a:rPr>
            </a:br>
            <a:endParaRPr lang="zh-TW" altLang="en-US" sz="3600" dirty="0"/>
          </a:p>
        </p:txBody>
      </p:sp>
      <p:pic>
        <p:nvPicPr>
          <p:cNvPr id="7" name="內容版面配置區 6">
            <a:extLst>
              <a:ext uri="{FF2B5EF4-FFF2-40B4-BE49-F238E27FC236}">
                <a16:creationId xmlns:a16="http://schemas.microsoft.com/office/drawing/2014/main" id="{272FF5E7-3B91-1AB7-22AE-8644776D9F6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7672" r="51206" b="3464"/>
          <a:stretch/>
        </p:blipFill>
        <p:spPr>
          <a:xfrm>
            <a:off x="606393" y="1366788"/>
            <a:ext cx="5082138" cy="4407288"/>
          </a:xfrm>
        </p:spPr>
      </p:pic>
      <p:pic>
        <p:nvPicPr>
          <p:cNvPr id="9" name="圖片 8">
            <a:extLst>
              <a:ext uri="{FF2B5EF4-FFF2-40B4-BE49-F238E27FC236}">
                <a16:creationId xmlns:a16="http://schemas.microsoft.com/office/drawing/2014/main" id="{A634A118-B286-6404-CE7A-3F068E090F56}"/>
              </a:ext>
            </a:extLst>
          </p:cNvPr>
          <p:cNvPicPr>
            <a:picLocks noChangeAspect="1"/>
          </p:cNvPicPr>
          <p:nvPr/>
        </p:nvPicPr>
        <p:blipFill rotWithShape="1">
          <a:blip r:embed="rId3">
            <a:extLst>
              <a:ext uri="{28A0092B-C50C-407E-A947-70E740481C1C}">
                <a14:useLocalDpi xmlns:a14="http://schemas.microsoft.com/office/drawing/2010/main" val="0"/>
              </a:ext>
            </a:extLst>
          </a:blip>
          <a:srcRect l="893" t="79793" r="46790" b="185"/>
          <a:stretch/>
        </p:blipFill>
        <p:spPr>
          <a:xfrm>
            <a:off x="606393" y="5774076"/>
            <a:ext cx="5424957" cy="1113990"/>
          </a:xfrm>
          <a:prstGeom prst="rect">
            <a:avLst/>
          </a:prstGeom>
        </p:spPr>
      </p:pic>
    </p:spTree>
    <p:extLst>
      <p:ext uri="{BB962C8B-B14F-4D97-AF65-F5344CB8AC3E}">
        <p14:creationId xmlns:p14="http://schemas.microsoft.com/office/powerpoint/2010/main" val="791464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7BFADF-E585-CD26-0E2E-825AD222D588}"/>
              </a:ext>
            </a:extLst>
          </p:cNvPr>
          <p:cNvSpPr>
            <a:spLocks noGrp="1"/>
          </p:cNvSpPr>
          <p:nvPr>
            <p:ph type="title"/>
          </p:nvPr>
        </p:nvSpPr>
        <p:spPr>
          <a:xfrm>
            <a:off x="838200" y="585926"/>
            <a:ext cx="10515600" cy="1104762"/>
          </a:xfrm>
        </p:spPr>
        <p:txBody>
          <a:bodyPr>
            <a:normAutofit fontScale="90000"/>
          </a:bodyPr>
          <a:lstStyle/>
          <a:p>
            <a:r>
              <a:rPr lang="zh-TW" altLang="en-US" sz="3600" dirty="0">
                <a:latin typeface="標楷體" panose="03000509000000000000" pitchFamily="65" charset="-120"/>
                <a:ea typeface="標楷體" panose="03000509000000000000" pitchFamily="65" charset="-120"/>
              </a:rPr>
              <a:t>實作結果</a:t>
            </a:r>
            <a:r>
              <a:rPr lang="en-US" altLang="zh-TW" sz="3600" dirty="0">
                <a:latin typeface="標楷體" panose="03000509000000000000" pitchFamily="65" charset="-120"/>
                <a:ea typeface="標楷體" panose="03000509000000000000" pitchFamily="65" charset="-120"/>
              </a:rPr>
              <a:t>13.4.2-4 u-boot</a:t>
            </a:r>
            <a:r>
              <a:rPr lang="zh-TW" altLang="en-US" sz="3600" dirty="0">
                <a:latin typeface="標楷體" panose="03000509000000000000" pitchFamily="65" charset="-120"/>
                <a:ea typeface="標楷體" panose="03000509000000000000" pitchFamily="65" charset="-120"/>
              </a:rPr>
              <a:t>移植</a:t>
            </a:r>
            <a:r>
              <a:rPr lang="en-US" altLang="zh-TW" sz="3600" dirty="0">
                <a:latin typeface="標楷體" panose="03000509000000000000" pitchFamily="65" charset="-120"/>
                <a:ea typeface="標楷體" panose="03000509000000000000" pitchFamily="65" charset="-120"/>
              </a:rPr>
              <a:t>- FLASH ROM </a:t>
            </a:r>
            <a:r>
              <a:rPr lang="zh-TW" altLang="en-US" sz="3600" dirty="0">
                <a:latin typeface="標楷體" panose="03000509000000000000" pitchFamily="65" charset="-120"/>
                <a:ea typeface="標楷體" panose="03000509000000000000" pitchFamily="65" charset="-120"/>
              </a:rPr>
              <a:t>驅動程式之移植 （</a:t>
            </a:r>
            <a:r>
              <a:rPr lang="en-US" altLang="zh-TW" sz="3600" dirty="0">
                <a:latin typeface="標楷體" panose="03000509000000000000" pitchFamily="65" charset="-120"/>
                <a:ea typeface="標楷體" panose="03000509000000000000" pitchFamily="65" charset="-120"/>
              </a:rPr>
              <a:t>EMMC</a:t>
            </a:r>
            <a:r>
              <a:rPr lang="zh-TW" altLang="en-US" sz="3600" dirty="0">
                <a:latin typeface="標楷體" panose="03000509000000000000" pitchFamily="65" charset="-120"/>
                <a:ea typeface="標楷體" panose="03000509000000000000" pitchFamily="65" charset="-120"/>
              </a:rPr>
              <a:t>）</a:t>
            </a:r>
            <a:br>
              <a:rPr lang="zh-TW" altLang="en-US" sz="3600" dirty="0">
                <a:latin typeface="標楷體" panose="03000509000000000000" pitchFamily="65" charset="-120"/>
                <a:ea typeface="標楷體" panose="03000509000000000000" pitchFamily="65" charset="-120"/>
              </a:rPr>
            </a:br>
            <a:endParaRPr lang="zh-TW" altLang="en-US" sz="3600" dirty="0"/>
          </a:p>
        </p:txBody>
      </p:sp>
      <p:pic>
        <p:nvPicPr>
          <p:cNvPr id="7" name="內容版面配置區 6">
            <a:extLst>
              <a:ext uri="{FF2B5EF4-FFF2-40B4-BE49-F238E27FC236}">
                <a16:creationId xmlns:a16="http://schemas.microsoft.com/office/drawing/2014/main" id="{01E08AA8-765A-2C87-F3E6-1385B29EB53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81" r="43454"/>
          <a:stretch/>
        </p:blipFill>
        <p:spPr>
          <a:xfrm>
            <a:off x="613047" y="1561672"/>
            <a:ext cx="4585678" cy="4317340"/>
          </a:xfrm>
        </p:spPr>
      </p:pic>
    </p:spTree>
    <p:extLst>
      <p:ext uri="{BB962C8B-B14F-4D97-AF65-F5344CB8AC3E}">
        <p14:creationId xmlns:p14="http://schemas.microsoft.com/office/powerpoint/2010/main" val="26720968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0813482-014D-AE91-B75B-BB1C7B194D06}"/>
              </a:ext>
            </a:extLst>
          </p:cNvPr>
          <p:cNvSpPr>
            <a:spLocks noGrp="1"/>
          </p:cNvSpPr>
          <p:nvPr>
            <p:ph type="title"/>
          </p:nvPr>
        </p:nvSpPr>
        <p:spPr/>
        <p:txBody>
          <a:bodyPr>
            <a:normAutofit fontScale="90000"/>
          </a:bodyPr>
          <a:lstStyle/>
          <a:p>
            <a:r>
              <a:rPr lang="zh-TW" altLang="en-US" sz="3600" dirty="0">
                <a:latin typeface="標楷體" panose="03000509000000000000" pitchFamily="65" charset="-120"/>
                <a:ea typeface="標楷體" panose="03000509000000000000" pitchFamily="65" charset="-120"/>
              </a:rPr>
              <a:t>實作結果</a:t>
            </a:r>
            <a:r>
              <a:rPr lang="en-US" altLang="zh-TW" sz="3600" dirty="0">
                <a:latin typeface="標楷體" panose="03000509000000000000" pitchFamily="65" charset="-120"/>
                <a:ea typeface="標楷體" panose="03000509000000000000" pitchFamily="65" charset="-120"/>
              </a:rPr>
              <a:t>13.4.2-4 u-boot</a:t>
            </a:r>
            <a:r>
              <a:rPr lang="zh-TW" altLang="en-US" sz="3600" dirty="0">
                <a:latin typeface="標楷體" panose="03000509000000000000" pitchFamily="65" charset="-120"/>
                <a:ea typeface="標楷體" panose="03000509000000000000" pitchFamily="65" charset="-120"/>
              </a:rPr>
              <a:t>移植</a:t>
            </a:r>
            <a:r>
              <a:rPr lang="en-US" altLang="zh-TW" sz="3600" dirty="0">
                <a:latin typeface="標楷體" panose="03000509000000000000" pitchFamily="65" charset="-120"/>
                <a:ea typeface="標楷體" panose="03000509000000000000" pitchFamily="65" charset="-120"/>
              </a:rPr>
              <a:t>- FLASH ROM </a:t>
            </a:r>
            <a:r>
              <a:rPr lang="zh-TW" altLang="en-US" sz="3600" dirty="0">
                <a:latin typeface="標楷體" panose="03000509000000000000" pitchFamily="65" charset="-120"/>
                <a:ea typeface="標楷體" panose="03000509000000000000" pitchFamily="65" charset="-120"/>
              </a:rPr>
              <a:t>驅動程式之移植 （</a:t>
            </a:r>
            <a:r>
              <a:rPr lang="en-US" altLang="zh-TW" sz="3600" dirty="0">
                <a:latin typeface="標楷體" panose="03000509000000000000" pitchFamily="65" charset="-120"/>
                <a:ea typeface="標楷體" panose="03000509000000000000" pitchFamily="65" charset="-120"/>
              </a:rPr>
              <a:t>EMMC</a:t>
            </a:r>
            <a:r>
              <a:rPr lang="zh-TW" altLang="en-US" sz="3600" dirty="0">
                <a:latin typeface="標楷體" panose="03000509000000000000" pitchFamily="65" charset="-120"/>
                <a:ea typeface="標楷體" panose="03000509000000000000" pitchFamily="65" charset="-120"/>
              </a:rPr>
              <a:t>）</a:t>
            </a:r>
            <a:br>
              <a:rPr lang="zh-TW" altLang="en-US" sz="3600" dirty="0">
                <a:latin typeface="標楷體" panose="03000509000000000000" pitchFamily="65" charset="-120"/>
                <a:ea typeface="標楷體" panose="03000509000000000000" pitchFamily="65" charset="-120"/>
              </a:rPr>
            </a:br>
            <a:endParaRPr lang="zh-TW" altLang="en-US" sz="3600" dirty="0"/>
          </a:p>
        </p:txBody>
      </p:sp>
      <p:pic>
        <p:nvPicPr>
          <p:cNvPr id="7" name="內容版面配置區 6">
            <a:extLst>
              <a:ext uri="{FF2B5EF4-FFF2-40B4-BE49-F238E27FC236}">
                <a16:creationId xmlns:a16="http://schemas.microsoft.com/office/drawing/2014/main" id="{995824B7-1FAE-E943-6DC3-31D0B3FB941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018" r="47431"/>
          <a:stretch/>
        </p:blipFill>
        <p:spPr>
          <a:xfrm>
            <a:off x="914998" y="1869897"/>
            <a:ext cx="4263177" cy="4307066"/>
          </a:xfrm>
        </p:spPr>
      </p:pic>
    </p:spTree>
    <p:extLst>
      <p:ext uri="{BB962C8B-B14F-4D97-AF65-F5344CB8AC3E}">
        <p14:creationId xmlns:p14="http://schemas.microsoft.com/office/powerpoint/2010/main" val="902591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309E661-14E3-CBB6-15C3-DE076BE2921F}"/>
              </a:ext>
            </a:extLst>
          </p:cNvPr>
          <p:cNvSpPr>
            <a:spLocks noGrp="1"/>
          </p:cNvSpPr>
          <p:nvPr>
            <p:ph type="title"/>
          </p:nvPr>
        </p:nvSpPr>
        <p:spPr/>
        <p:txBody>
          <a:bodyPr>
            <a:normAutofit fontScale="90000"/>
          </a:bodyPr>
          <a:lstStyle/>
          <a:p>
            <a:r>
              <a:rPr lang="zh-TW" altLang="en-US" sz="3600" dirty="0">
                <a:latin typeface="標楷體" panose="03000509000000000000" pitchFamily="65" charset="-120"/>
                <a:ea typeface="標楷體" panose="03000509000000000000" pitchFamily="65" charset="-120"/>
              </a:rPr>
              <a:t>實作結果</a:t>
            </a:r>
            <a:r>
              <a:rPr lang="en-US" altLang="zh-TW" sz="3600" dirty="0">
                <a:latin typeface="標楷體" panose="03000509000000000000" pitchFamily="65" charset="-120"/>
                <a:ea typeface="標楷體" panose="03000509000000000000" pitchFamily="65" charset="-120"/>
              </a:rPr>
              <a:t>13.4.2-4 u-boot</a:t>
            </a:r>
            <a:r>
              <a:rPr lang="zh-TW" altLang="en-US" sz="3600" dirty="0">
                <a:latin typeface="標楷體" panose="03000509000000000000" pitchFamily="65" charset="-120"/>
                <a:ea typeface="標楷體" panose="03000509000000000000" pitchFamily="65" charset="-120"/>
              </a:rPr>
              <a:t>移植</a:t>
            </a:r>
            <a:r>
              <a:rPr lang="en-US" altLang="zh-TW" sz="3600" dirty="0">
                <a:latin typeface="標楷體" panose="03000509000000000000" pitchFamily="65" charset="-120"/>
                <a:ea typeface="標楷體" panose="03000509000000000000" pitchFamily="65" charset="-120"/>
              </a:rPr>
              <a:t>- FLASH ROM </a:t>
            </a:r>
            <a:r>
              <a:rPr lang="zh-TW" altLang="en-US" sz="3600" dirty="0">
                <a:latin typeface="標楷體" panose="03000509000000000000" pitchFamily="65" charset="-120"/>
                <a:ea typeface="標楷體" panose="03000509000000000000" pitchFamily="65" charset="-120"/>
              </a:rPr>
              <a:t>驅動程式之移植 （</a:t>
            </a:r>
            <a:r>
              <a:rPr lang="en-US" altLang="zh-TW" sz="3600" dirty="0">
                <a:latin typeface="標楷體" panose="03000509000000000000" pitchFamily="65" charset="-120"/>
                <a:ea typeface="標楷體" panose="03000509000000000000" pitchFamily="65" charset="-120"/>
              </a:rPr>
              <a:t>EMMC</a:t>
            </a:r>
            <a:r>
              <a:rPr lang="zh-TW" altLang="en-US" sz="3600" dirty="0">
                <a:latin typeface="標楷體" panose="03000509000000000000" pitchFamily="65" charset="-120"/>
                <a:ea typeface="標楷體" panose="03000509000000000000" pitchFamily="65" charset="-120"/>
              </a:rPr>
              <a:t>）</a:t>
            </a:r>
            <a:br>
              <a:rPr lang="zh-TW" altLang="en-US" sz="3600" dirty="0">
                <a:latin typeface="標楷體" panose="03000509000000000000" pitchFamily="65" charset="-120"/>
                <a:ea typeface="標楷體" panose="03000509000000000000" pitchFamily="65" charset="-120"/>
              </a:rPr>
            </a:br>
            <a:endParaRPr lang="zh-TW" altLang="en-US" sz="3600" dirty="0"/>
          </a:p>
        </p:txBody>
      </p:sp>
      <p:pic>
        <p:nvPicPr>
          <p:cNvPr id="4" name="圖片 3">
            <a:extLst>
              <a:ext uri="{FF2B5EF4-FFF2-40B4-BE49-F238E27FC236}">
                <a16:creationId xmlns:a16="http://schemas.microsoft.com/office/drawing/2014/main" id="{F8E2D2E1-3A32-30EB-3A86-BF02BFD93611}"/>
              </a:ext>
            </a:extLst>
          </p:cNvPr>
          <p:cNvPicPr>
            <a:picLocks noChangeAspect="1"/>
          </p:cNvPicPr>
          <p:nvPr/>
        </p:nvPicPr>
        <p:blipFill rotWithShape="1">
          <a:blip r:embed="rId2">
            <a:extLst>
              <a:ext uri="{28A0092B-C50C-407E-A947-70E740481C1C}">
                <a14:useLocalDpi xmlns:a14="http://schemas.microsoft.com/office/drawing/2010/main" val="0"/>
              </a:ext>
            </a:extLst>
          </a:blip>
          <a:srcRect l="9552" t="16122" r="44816" b="25612"/>
          <a:stretch/>
        </p:blipFill>
        <p:spPr>
          <a:xfrm>
            <a:off x="914401" y="2021305"/>
            <a:ext cx="5563402" cy="3811604"/>
          </a:xfrm>
          <a:prstGeom prst="rect">
            <a:avLst/>
          </a:prstGeom>
        </p:spPr>
      </p:pic>
    </p:spTree>
    <p:extLst>
      <p:ext uri="{BB962C8B-B14F-4D97-AF65-F5344CB8AC3E}">
        <p14:creationId xmlns:p14="http://schemas.microsoft.com/office/powerpoint/2010/main" val="29851136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A44CDF-3105-54B9-A442-82D48D54B7C8}"/>
              </a:ext>
            </a:extLst>
          </p:cNvPr>
          <p:cNvSpPr>
            <a:spLocks noGrp="1"/>
          </p:cNvSpPr>
          <p:nvPr>
            <p:ph type="title"/>
          </p:nvPr>
        </p:nvSpPr>
        <p:spPr/>
        <p:txBody>
          <a:bodyPr>
            <a:normAutofit fontScale="90000"/>
          </a:bodyPr>
          <a:lstStyle/>
          <a:p>
            <a:r>
              <a:rPr lang="zh-TW" altLang="en-US" sz="3600" dirty="0">
                <a:latin typeface="標楷體" panose="03000509000000000000" pitchFamily="65" charset="-120"/>
                <a:ea typeface="標楷體" panose="03000509000000000000" pitchFamily="65" charset="-120"/>
              </a:rPr>
              <a:t>實作結果</a:t>
            </a:r>
            <a:r>
              <a:rPr lang="en-US" altLang="zh-TW" sz="3600" dirty="0">
                <a:latin typeface="標楷體" panose="03000509000000000000" pitchFamily="65" charset="-120"/>
                <a:ea typeface="標楷體" panose="03000509000000000000" pitchFamily="65" charset="-120"/>
              </a:rPr>
              <a:t>13.4.2-4 u-boot</a:t>
            </a:r>
            <a:r>
              <a:rPr lang="zh-TW" altLang="en-US" sz="3600" dirty="0">
                <a:latin typeface="標楷體" panose="03000509000000000000" pitchFamily="65" charset="-120"/>
                <a:ea typeface="標楷體" panose="03000509000000000000" pitchFamily="65" charset="-120"/>
              </a:rPr>
              <a:t>移植</a:t>
            </a:r>
            <a:r>
              <a:rPr lang="en-US" altLang="zh-TW" sz="3600" dirty="0">
                <a:latin typeface="標楷體" panose="03000509000000000000" pitchFamily="65" charset="-120"/>
                <a:ea typeface="標楷體" panose="03000509000000000000" pitchFamily="65" charset="-120"/>
              </a:rPr>
              <a:t>- FLASH ROM </a:t>
            </a:r>
            <a:r>
              <a:rPr lang="zh-TW" altLang="en-US" sz="3600" dirty="0">
                <a:latin typeface="標楷體" panose="03000509000000000000" pitchFamily="65" charset="-120"/>
                <a:ea typeface="標楷體" panose="03000509000000000000" pitchFamily="65" charset="-120"/>
              </a:rPr>
              <a:t>驅動程式之移植 （</a:t>
            </a:r>
            <a:r>
              <a:rPr lang="en-US" altLang="zh-TW" sz="3600" dirty="0">
                <a:latin typeface="標楷體" panose="03000509000000000000" pitchFamily="65" charset="-120"/>
                <a:ea typeface="標楷體" panose="03000509000000000000" pitchFamily="65" charset="-120"/>
              </a:rPr>
              <a:t>EMMC</a:t>
            </a:r>
            <a:r>
              <a:rPr lang="zh-TW" altLang="en-US" sz="3600" dirty="0">
                <a:latin typeface="標楷體" panose="03000509000000000000" pitchFamily="65" charset="-120"/>
                <a:ea typeface="標楷體" panose="03000509000000000000" pitchFamily="65" charset="-120"/>
              </a:rPr>
              <a:t>）</a:t>
            </a:r>
            <a:br>
              <a:rPr lang="zh-TW" altLang="en-US" sz="3600" dirty="0">
                <a:latin typeface="標楷體" panose="03000509000000000000" pitchFamily="65" charset="-120"/>
                <a:ea typeface="標楷體" panose="03000509000000000000" pitchFamily="65" charset="-120"/>
              </a:rPr>
            </a:br>
            <a:endParaRPr lang="zh-TW" altLang="en-US" sz="3600" dirty="0"/>
          </a:p>
        </p:txBody>
      </p:sp>
      <p:pic>
        <p:nvPicPr>
          <p:cNvPr id="7" name="內容版面配置區 6">
            <a:extLst>
              <a:ext uri="{FF2B5EF4-FFF2-40B4-BE49-F238E27FC236}">
                <a16:creationId xmlns:a16="http://schemas.microsoft.com/office/drawing/2014/main" id="{C2BD2BD7-C7DF-670B-AC8E-189C06F738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2051" y="1825625"/>
            <a:ext cx="8109691" cy="4351338"/>
          </a:xfrm>
        </p:spPr>
      </p:pic>
    </p:spTree>
    <p:extLst>
      <p:ext uri="{BB962C8B-B14F-4D97-AF65-F5344CB8AC3E}">
        <p14:creationId xmlns:p14="http://schemas.microsoft.com/office/powerpoint/2010/main" val="1957970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AA308E1-02AB-4C43-6091-3A0B9C4F4893}"/>
              </a:ext>
            </a:extLst>
          </p:cNvPr>
          <p:cNvSpPr>
            <a:spLocks noGrp="1"/>
          </p:cNvSpPr>
          <p:nvPr>
            <p:ph type="title"/>
          </p:nvPr>
        </p:nvSpPr>
        <p:spPr/>
        <p:txBody>
          <a:bodyPr>
            <a:normAutofit fontScale="90000"/>
          </a:bodyPr>
          <a:lstStyle/>
          <a:p>
            <a:r>
              <a:rPr lang="zh-TW" altLang="en-US" sz="3600" dirty="0">
                <a:latin typeface="標楷體" panose="03000509000000000000" pitchFamily="65" charset="-120"/>
                <a:ea typeface="標楷體" panose="03000509000000000000" pitchFamily="65" charset="-120"/>
              </a:rPr>
              <a:t>實作結果</a:t>
            </a:r>
            <a:r>
              <a:rPr lang="en-US" altLang="zh-TW" sz="3600" dirty="0">
                <a:latin typeface="標楷體" panose="03000509000000000000" pitchFamily="65" charset="-120"/>
                <a:ea typeface="標楷體" panose="03000509000000000000" pitchFamily="65" charset="-120"/>
              </a:rPr>
              <a:t>13.4.2-4 u-boot</a:t>
            </a:r>
            <a:r>
              <a:rPr lang="zh-TW" altLang="en-US" sz="3600" dirty="0">
                <a:latin typeface="標楷體" panose="03000509000000000000" pitchFamily="65" charset="-120"/>
                <a:ea typeface="標楷體" panose="03000509000000000000" pitchFamily="65" charset="-120"/>
              </a:rPr>
              <a:t>移植</a:t>
            </a:r>
            <a:r>
              <a:rPr lang="en-US" altLang="zh-TW" sz="3600" dirty="0">
                <a:latin typeface="標楷體" panose="03000509000000000000" pitchFamily="65" charset="-120"/>
                <a:ea typeface="標楷體" panose="03000509000000000000" pitchFamily="65" charset="-120"/>
              </a:rPr>
              <a:t>- FLASH ROM </a:t>
            </a:r>
            <a:r>
              <a:rPr lang="zh-TW" altLang="en-US" sz="3600" dirty="0">
                <a:latin typeface="標楷體" panose="03000509000000000000" pitchFamily="65" charset="-120"/>
                <a:ea typeface="標楷體" panose="03000509000000000000" pitchFamily="65" charset="-120"/>
              </a:rPr>
              <a:t>驅動程式之移植 （</a:t>
            </a:r>
            <a:r>
              <a:rPr lang="en-US" altLang="zh-TW" sz="3600" dirty="0">
                <a:latin typeface="標楷體" panose="03000509000000000000" pitchFamily="65" charset="-120"/>
                <a:ea typeface="標楷體" panose="03000509000000000000" pitchFamily="65" charset="-120"/>
              </a:rPr>
              <a:t>EMMC</a:t>
            </a:r>
            <a:r>
              <a:rPr lang="zh-TW" altLang="en-US" sz="3600" dirty="0">
                <a:latin typeface="標楷體" panose="03000509000000000000" pitchFamily="65" charset="-120"/>
                <a:ea typeface="標楷體" panose="03000509000000000000" pitchFamily="65" charset="-120"/>
              </a:rPr>
              <a:t>）</a:t>
            </a:r>
            <a:br>
              <a:rPr lang="zh-TW" altLang="en-US" sz="3600" dirty="0">
                <a:latin typeface="標楷體" panose="03000509000000000000" pitchFamily="65" charset="-120"/>
                <a:ea typeface="標楷體" panose="03000509000000000000" pitchFamily="65" charset="-120"/>
              </a:rPr>
            </a:br>
            <a:endParaRPr lang="zh-TW" altLang="en-US" sz="3600" dirty="0"/>
          </a:p>
        </p:txBody>
      </p:sp>
      <p:pic>
        <p:nvPicPr>
          <p:cNvPr id="9" name="內容版面配置區 8">
            <a:extLst>
              <a:ext uri="{FF2B5EF4-FFF2-40B4-BE49-F238E27FC236}">
                <a16:creationId xmlns:a16="http://schemas.microsoft.com/office/drawing/2014/main" id="{1AA60A5A-9896-DFF0-9E4D-B2787CC7E5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2867" y="1796748"/>
            <a:ext cx="8109691" cy="4351338"/>
          </a:xfrm>
        </p:spPr>
      </p:pic>
    </p:spTree>
    <p:extLst>
      <p:ext uri="{BB962C8B-B14F-4D97-AF65-F5344CB8AC3E}">
        <p14:creationId xmlns:p14="http://schemas.microsoft.com/office/powerpoint/2010/main" val="34257942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773117-B9D9-521A-3245-1E720538BAFE}"/>
              </a:ext>
            </a:extLst>
          </p:cNvPr>
          <p:cNvSpPr>
            <a:spLocks noGrp="1"/>
          </p:cNvSpPr>
          <p:nvPr>
            <p:ph type="title"/>
          </p:nvPr>
        </p:nvSpPr>
        <p:spPr/>
        <p:txBody>
          <a:bodyPr>
            <a:noAutofit/>
          </a:bodyPr>
          <a:lstStyle/>
          <a:p>
            <a:r>
              <a:rPr lang="zh-TW" altLang="en-US" sz="3200" dirty="0">
                <a:latin typeface="標楷體" panose="03000509000000000000" pitchFamily="65" charset="-120"/>
                <a:ea typeface="標楷體" panose="03000509000000000000" pitchFamily="65" charset="-120"/>
              </a:rPr>
              <a:t>實作結果</a:t>
            </a:r>
            <a:r>
              <a:rPr lang="en-US" altLang="zh-TW" sz="3200" dirty="0">
                <a:latin typeface="標楷體" panose="03000509000000000000" pitchFamily="65" charset="-120"/>
                <a:ea typeface="標楷體" panose="03000509000000000000" pitchFamily="65" charset="-120"/>
              </a:rPr>
              <a:t>13.4.2-4 u-boot</a:t>
            </a:r>
            <a:r>
              <a:rPr lang="zh-TW" altLang="en-US" sz="3200" dirty="0">
                <a:latin typeface="標楷體" panose="03000509000000000000" pitchFamily="65" charset="-120"/>
                <a:ea typeface="標楷體" panose="03000509000000000000" pitchFamily="65" charset="-120"/>
              </a:rPr>
              <a:t>移植</a:t>
            </a:r>
            <a:r>
              <a:rPr lang="en-US" altLang="zh-TW" sz="3200" dirty="0">
                <a:latin typeface="標楷體" panose="03000509000000000000" pitchFamily="65" charset="-120"/>
                <a:ea typeface="標楷體" panose="03000509000000000000" pitchFamily="65" charset="-120"/>
              </a:rPr>
              <a:t>- FLASH ROM </a:t>
            </a:r>
            <a:r>
              <a:rPr lang="zh-TW" altLang="en-US" sz="3200" dirty="0">
                <a:latin typeface="標楷體" panose="03000509000000000000" pitchFamily="65" charset="-120"/>
                <a:ea typeface="標楷體" panose="03000509000000000000" pitchFamily="65" charset="-120"/>
              </a:rPr>
              <a:t>驅動程式之移植 （</a:t>
            </a:r>
            <a:r>
              <a:rPr lang="en-US" altLang="zh-TW" sz="3200" dirty="0">
                <a:latin typeface="標楷體" panose="03000509000000000000" pitchFamily="65" charset="-120"/>
                <a:ea typeface="標楷體" panose="03000509000000000000" pitchFamily="65" charset="-120"/>
              </a:rPr>
              <a:t>EMMC</a:t>
            </a:r>
            <a:r>
              <a:rPr lang="zh-TW" altLang="en-US" sz="3200" dirty="0">
                <a:latin typeface="標楷體" panose="03000509000000000000" pitchFamily="65" charset="-120"/>
                <a:ea typeface="標楷體" panose="03000509000000000000" pitchFamily="65" charset="-120"/>
              </a:rPr>
              <a:t>）</a:t>
            </a:r>
            <a:br>
              <a:rPr lang="zh-TW" altLang="en-US" sz="3200" dirty="0">
                <a:latin typeface="標楷體" panose="03000509000000000000" pitchFamily="65" charset="-120"/>
                <a:ea typeface="標楷體" panose="03000509000000000000" pitchFamily="65" charset="-120"/>
              </a:rPr>
            </a:br>
            <a:endParaRPr lang="zh-TW" altLang="en-US" sz="3200" dirty="0"/>
          </a:p>
        </p:txBody>
      </p:sp>
      <p:pic>
        <p:nvPicPr>
          <p:cNvPr id="7" name="內容版面配置區 6">
            <a:extLst>
              <a:ext uri="{FF2B5EF4-FFF2-40B4-BE49-F238E27FC236}">
                <a16:creationId xmlns:a16="http://schemas.microsoft.com/office/drawing/2014/main" id="{F8BC9A9A-B443-BFBB-CA0D-6A0693E8F6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9988" y="1806375"/>
            <a:ext cx="8109691" cy="4351338"/>
          </a:xfrm>
        </p:spPr>
      </p:pic>
    </p:spTree>
    <p:extLst>
      <p:ext uri="{BB962C8B-B14F-4D97-AF65-F5344CB8AC3E}">
        <p14:creationId xmlns:p14="http://schemas.microsoft.com/office/powerpoint/2010/main" val="2415080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BC7B56-AFD2-8D54-72B4-325EF88F2504}"/>
              </a:ext>
            </a:extLst>
          </p:cNvPr>
          <p:cNvSpPr>
            <a:spLocks noGrp="1"/>
          </p:cNvSpPr>
          <p:nvPr>
            <p:ph type="title"/>
          </p:nvPr>
        </p:nvSpPr>
        <p:spPr/>
        <p:txBody>
          <a:bodyPr>
            <a:normAutofit fontScale="90000"/>
          </a:bodyPr>
          <a:lstStyle/>
          <a:p>
            <a:r>
              <a:rPr lang="zh-TW" altLang="en-US" sz="3600" dirty="0">
                <a:latin typeface="標楷體" panose="03000509000000000000" pitchFamily="65" charset="-120"/>
                <a:ea typeface="標楷體" panose="03000509000000000000" pitchFamily="65" charset="-120"/>
              </a:rPr>
              <a:t>實作結果</a:t>
            </a:r>
            <a:r>
              <a:rPr lang="en-US" altLang="zh-TW" sz="3600" dirty="0">
                <a:latin typeface="標楷體" panose="03000509000000000000" pitchFamily="65" charset="-120"/>
                <a:ea typeface="標楷體" panose="03000509000000000000" pitchFamily="65" charset="-120"/>
              </a:rPr>
              <a:t>13.4.2-4 u-boot</a:t>
            </a:r>
            <a:r>
              <a:rPr lang="zh-TW" altLang="en-US" sz="3600" dirty="0">
                <a:latin typeface="標楷體" panose="03000509000000000000" pitchFamily="65" charset="-120"/>
                <a:ea typeface="標楷體" panose="03000509000000000000" pitchFamily="65" charset="-120"/>
              </a:rPr>
              <a:t>移植</a:t>
            </a:r>
            <a:r>
              <a:rPr lang="en-US" altLang="zh-TW" sz="3600" dirty="0">
                <a:latin typeface="標楷體" panose="03000509000000000000" pitchFamily="65" charset="-120"/>
                <a:ea typeface="標楷體" panose="03000509000000000000" pitchFamily="65" charset="-120"/>
              </a:rPr>
              <a:t>- FLASH ROM </a:t>
            </a:r>
            <a:r>
              <a:rPr lang="zh-TW" altLang="en-US" sz="3600" dirty="0">
                <a:latin typeface="標楷體" panose="03000509000000000000" pitchFamily="65" charset="-120"/>
                <a:ea typeface="標楷體" panose="03000509000000000000" pitchFamily="65" charset="-120"/>
              </a:rPr>
              <a:t>驅動程式之移植 （</a:t>
            </a:r>
            <a:r>
              <a:rPr lang="en-US" altLang="zh-TW" sz="3600" dirty="0">
                <a:latin typeface="標楷體" panose="03000509000000000000" pitchFamily="65" charset="-120"/>
                <a:ea typeface="標楷體" panose="03000509000000000000" pitchFamily="65" charset="-120"/>
              </a:rPr>
              <a:t>EMMC</a:t>
            </a:r>
            <a:r>
              <a:rPr lang="zh-TW" altLang="en-US" sz="3600" dirty="0">
                <a:latin typeface="標楷體" panose="03000509000000000000" pitchFamily="65" charset="-120"/>
                <a:ea typeface="標楷體" panose="03000509000000000000" pitchFamily="65" charset="-120"/>
              </a:rPr>
              <a:t>）</a:t>
            </a:r>
            <a:br>
              <a:rPr lang="zh-TW" altLang="en-US" sz="3600" dirty="0">
                <a:latin typeface="標楷體" panose="03000509000000000000" pitchFamily="65" charset="-120"/>
                <a:ea typeface="標楷體" panose="03000509000000000000" pitchFamily="65" charset="-120"/>
              </a:rPr>
            </a:br>
            <a:endParaRPr lang="zh-TW" altLang="en-US" sz="3600" dirty="0"/>
          </a:p>
        </p:txBody>
      </p:sp>
      <p:pic>
        <p:nvPicPr>
          <p:cNvPr id="7" name="內容版面配置區 6">
            <a:extLst>
              <a:ext uri="{FF2B5EF4-FFF2-40B4-BE49-F238E27FC236}">
                <a16:creationId xmlns:a16="http://schemas.microsoft.com/office/drawing/2014/main" id="{44FE14AC-1CBA-8E3F-39D3-74EA32E999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6240" y="1844875"/>
            <a:ext cx="8109691" cy="4351338"/>
          </a:xfrm>
        </p:spPr>
      </p:pic>
    </p:spTree>
    <p:extLst>
      <p:ext uri="{BB962C8B-B14F-4D97-AF65-F5344CB8AC3E}">
        <p14:creationId xmlns:p14="http://schemas.microsoft.com/office/powerpoint/2010/main" val="38213503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8AE6D5-24FD-79D9-CA2C-43E5C73E1D5E}"/>
              </a:ext>
            </a:extLst>
          </p:cNvPr>
          <p:cNvSpPr>
            <a:spLocks noGrp="1"/>
          </p:cNvSpPr>
          <p:nvPr>
            <p:ph type="title"/>
          </p:nvPr>
        </p:nvSpPr>
        <p:spPr/>
        <p:txBody>
          <a:bodyPr>
            <a:normAutofit fontScale="90000"/>
          </a:bodyPr>
          <a:lstStyle/>
          <a:p>
            <a:r>
              <a:rPr lang="zh-TW" altLang="en-US" sz="3600" dirty="0">
                <a:latin typeface="標楷體" panose="03000509000000000000" pitchFamily="65" charset="-120"/>
                <a:ea typeface="標楷體" panose="03000509000000000000" pitchFamily="65" charset="-120"/>
              </a:rPr>
              <a:t>實作結果</a:t>
            </a:r>
            <a:r>
              <a:rPr lang="en-US" altLang="zh-TW" sz="3600" dirty="0">
                <a:latin typeface="標楷體" panose="03000509000000000000" pitchFamily="65" charset="-120"/>
                <a:ea typeface="標楷體" panose="03000509000000000000" pitchFamily="65" charset="-120"/>
              </a:rPr>
              <a:t>13.4.2-4 u-boot</a:t>
            </a:r>
            <a:r>
              <a:rPr lang="zh-TW" altLang="en-US" sz="3600" dirty="0">
                <a:latin typeface="標楷體" panose="03000509000000000000" pitchFamily="65" charset="-120"/>
                <a:ea typeface="標楷體" panose="03000509000000000000" pitchFamily="65" charset="-120"/>
              </a:rPr>
              <a:t>移植</a:t>
            </a:r>
            <a:r>
              <a:rPr lang="en-US" altLang="zh-TW" sz="3600" dirty="0">
                <a:latin typeface="標楷體" panose="03000509000000000000" pitchFamily="65" charset="-120"/>
                <a:ea typeface="標楷體" panose="03000509000000000000" pitchFamily="65" charset="-120"/>
              </a:rPr>
              <a:t>- FLASH ROM </a:t>
            </a:r>
            <a:r>
              <a:rPr lang="zh-TW" altLang="en-US" sz="3600" dirty="0">
                <a:latin typeface="標楷體" panose="03000509000000000000" pitchFamily="65" charset="-120"/>
                <a:ea typeface="標楷體" panose="03000509000000000000" pitchFamily="65" charset="-120"/>
              </a:rPr>
              <a:t>驅動程式之移植 （</a:t>
            </a:r>
            <a:r>
              <a:rPr lang="en-US" altLang="zh-TW" sz="3600" dirty="0">
                <a:latin typeface="標楷體" panose="03000509000000000000" pitchFamily="65" charset="-120"/>
                <a:ea typeface="標楷體" panose="03000509000000000000" pitchFamily="65" charset="-120"/>
              </a:rPr>
              <a:t>EMMC</a:t>
            </a:r>
            <a:r>
              <a:rPr lang="zh-TW" altLang="en-US" sz="3600" dirty="0">
                <a:latin typeface="標楷體" panose="03000509000000000000" pitchFamily="65" charset="-120"/>
                <a:ea typeface="標楷體" panose="03000509000000000000" pitchFamily="65" charset="-120"/>
              </a:rPr>
              <a:t>）</a:t>
            </a:r>
            <a:br>
              <a:rPr lang="zh-TW" altLang="en-US" sz="3600" dirty="0">
                <a:latin typeface="標楷體" panose="03000509000000000000" pitchFamily="65" charset="-120"/>
                <a:ea typeface="標楷體" panose="03000509000000000000" pitchFamily="65" charset="-120"/>
              </a:rPr>
            </a:br>
            <a:endParaRPr lang="zh-TW" altLang="en-US" sz="3600" dirty="0"/>
          </a:p>
        </p:txBody>
      </p:sp>
      <p:pic>
        <p:nvPicPr>
          <p:cNvPr id="11" name="內容版面配置區 10" descr="一張含有 文字, 螢幕擷取畫面, 軟體, 多媒體軟體 的圖片&#10;&#10;自動產生的描述">
            <a:extLst>
              <a:ext uri="{FF2B5EF4-FFF2-40B4-BE49-F238E27FC236}">
                <a16:creationId xmlns:a16="http://schemas.microsoft.com/office/drawing/2014/main" id="{31EF586A-F81E-F2F0-215C-63A0678F3DE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553" t="11580" r="50396" b="29360"/>
          <a:stretch/>
        </p:blipFill>
        <p:spPr>
          <a:xfrm>
            <a:off x="640961" y="1905802"/>
            <a:ext cx="5455039" cy="3753853"/>
          </a:xfrm>
        </p:spPr>
      </p:pic>
    </p:spTree>
    <p:extLst>
      <p:ext uri="{BB962C8B-B14F-4D97-AF65-F5344CB8AC3E}">
        <p14:creationId xmlns:p14="http://schemas.microsoft.com/office/powerpoint/2010/main" val="17846748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54114F-7880-A347-6C68-92CCA879EA03}"/>
              </a:ext>
            </a:extLst>
          </p:cNvPr>
          <p:cNvSpPr>
            <a:spLocks noGrp="1"/>
          </p:cNvSpPr>
          <p:nvPr>
            <p:ph type="title"/>
          </p:nvPr>
        </p:nvSpPr>
        <p:spPr/>
        <p:txBody>
          <a:bodyPr>
            <a:normAutofit fontScale="90000"/>
          </a:bodyPr>
          <a:lstStyle/>
          <a:p>
            <a:r>
              <a:rPr lang="zh-TW" altLang="en-US" sz="3600" dirty="0">
                <a:latin typeface="標楷體" panose="03000509000000000000" pitchFamily="65" charset="-120"/>
                <a:ea typeface="標楷體" panose="03000509000000000000" pitchFamily="65" charset="-120"/>
              </a:rPr>
              <a:t>實作結果</a:t>
            </a:r>
            <a:r>
              <a:rPr lang="en-US" altLang="zh-TW" sz="3600" dirty="0">
                <a:latin typeface="標楷體" panose="03000509000000000000" pitchFamily="65" charset="-120"/>
                <a:ea typeface="標楷體" panose="03000509000000000000" pitchFamily="65" charset="-120"/>
              </a:rPr>
              <a:t>13.4.2-4 u-boot</a:t>
            </a:r>
            <a:r>
              <a:rPr lang="zh-TW" altLang="en-US" sz="3600" dirty="0">
                <a:latin typeface="標楷體" panose="03000509000000000000" pitchFamily="65" charset="-120"/>
                <a:ea typeface="標楷體" panose="03000509000000000000" pitchFamily="65" charset="-120"/>
              </a:rPr>
              <a:t>移植</a:t>
            </a:r>
            <a:r>
              <a:rPr lang="en-US" altLang="zh-TW" sz="3600" dirty="0">
                <a:latin typeface="標楷體" panose="03000509000000000000" pitchFamily="65" charset="-120"/>
                <a:ea typeface="標楷體" panose="03000509000000000000" pitchFamily="65" charset="-120"/>
              </a:rPr>
              <a:t>- FLASH ROM </a:t>
            </a:r>
            <a:r>
              <a:rPr lang="zh-TW" altLang="en-US" sz="3600" dirty="0">
                <a:latin typeface="標楷體" panose="03000509000000000000" pitchFamily="65" charset="-120"/>
                <a:ea typeface="標楷體" panose="03000509000000000000" pitchFamily="65" charset="-120"/>
              </a:rPr>
              <a:t>驅動程式之移植 （</a:t>
            </a:r>
            <a:r>
              <a:rPr lang="en-US" altLang="zh-TW" sz="3600" dirty="0">
                <a:latin typeface="標楷體" panose="03000509000000000000" pitchFamily="65" charset="-120"/>
                <a:ea typeface="標楷體" panose="03000509000000000000" pitchFamily="65" charset="-120"/>
              </a:rPr>
              <a:t>EMMC</a:t>
            </a:r>
            <a:r>
              <a:rPr lang="zh-TW" altLang="en-US" sz="3600" dirty="0">
                <a:latin typeface="標楷體" panose="03000509000000000000" pitchFamily="65" charset="-120"/>
                <a:ea typeface="標楷體" panose="03000509000000000000" pitchFamily="65" charset="-120"/>
              </a:rPr>
              <a:t>）</a:t>
            </a:r>
            <a:br>
              <a:rPr lang="zh-TW" altLang="en-US" sz="3600" dirty="0">
                <a:latin typeface="標楷體" panose="03000509000000000000" pitchFamily="65" charset="-120"/>
                <a:ea typeface="標楷體" panose="03000509000000000000" pitchFamily="65" charset="-120"/>
              </a:rPr>
            </a:br>
            <a:endParaRPr lang="zh-TW" altLang="en-US" sz="3600" dirty="0"/>
          </a:p>
        </p:txBody>
      </p:sp>
      <p:pic>
        <p:nvPicPr>
          <p:cNvPr id="9" name="內容版面配置區 8">
            <a:extLst>
              <a:ext uri="{FF2B5EF4-FFF2-40B4-BE49-F238E27FC236}">
                <a16:creationId xmlns:a16="http://schemas.microsoft.com/office/drawing/2014/main" id="{D14CED2F-249A-72BC-093A-5030D7E1BDD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73" r="34297" b="32766"/>
          <a:stretch/>
        </p:blipFill>
        <p:spPr>
          <a:xfrm>
            <a:off x="838200" y="1766871"/>
            <a:ext cx="7329160" cy="4726004"/>
          </a:xfrm>
        </p:spPr>
      </p:pic>
    </p:spTree>
    <p:extLst>
      <p:ext uri="{BB962C8B-B14F-4D97-AF65-F5344CB8AC3E}">
        <p14:creationId xmlns:p14="http://schemas.microsoft.com/office/powerpoint/2010/main" val="1121104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E9D71C-35D1-9886-BF92-26C2FE9415AB}"/>
              </a:ext>
            </a:extLst>
          </p:cNvPr>
          <p:cNvSpPr>
            <a:spLocks noGrp="1"/>
          </p:cNvSpPr>
          <p:nvPr>
            <p:ph type="title"/>
          </p:nvPr>
        </p:nvSpPr>
        <p:spPr/>
        <p:txBody>
          <a:bodyPr>
            <a:normAutofit fontScale="90000"/>
          </a:bodyPr>
          <a:lstStyle/>
          <a:p>
            <a:br>
              <a:rPr lang="en-US" altLang="zh-TW" sz="4400" dirty="0">
                <a:latin typeface="標楷體" panose="03000509000000000000" pitchFamily="65" charset="-120"/>
                <a:ea typeface="標楷體" panose="03000509000000000000" pitchFamily="65" charset="-120"/>
              </a:rPr>
            </a:br>
            <a:r>
              <a:rPr lang="zh-TW" altLang="en-US" sz="4400" dirty="0">
                <a:latin typeface="標楷體" panose="03000509000000000000" pitchFamily="65" charset="-120"/>
                <a:ea typeface="標楷體" panose="03000509000000000000" pitchFamily="65" charset="-120"/>
              </a:rPr>
              <a:t>實作步驟</a:t>
            </a:r>
            <a:r>
              <a:rPr lang="en-US" altLang="zh-TW" dirty="0"/>
              <a:t>13.4.1</a:t>
            </a:r>
            <a:r>
              <a:rPr lang="en-US" altLang="zh-TW" sz="4400" dirty="0">
                <a:latin typeface="標楷體" panose="03000509000000000000" pitchFamily="65" charset="-120"/>
                <a:ea typeface="標楷體" panose="03000509000000000000" pitchFamily="65" charset="-120"/>
              </a:rPr>
              <a:t>-</a:t>
            </a:r>
            <a:r>
              <a:rPr lang="zh-TW" altLang="en-US" sz="4400" dirty="0">
                <a:latin typeface="標楷體" panose="03000509000000000000" pitchFamily="65" charset="-120"/>
                <a:ea typeface="標楷體" panose="03000509000000000000" pitchFamily="65" charset="-120"/>
              </a:rPr>
              <a:t>建立自己的平臺</a:t>
            </a:r>
            <a:br>
              <a:rPr lang="zh-TW" altLang="en-US" sz="4400" dirty="0">
                <a:latin typeface="標楷體" panose="03000509000000000000" pitchFamily="65" charset="-120"/>
                <a:ea typeface="標楷體" panose="03000509000000000000" pitchFamily="65" charset="-120"/>
              </a:rPr>
            </a:br>
            <a:endParaRPr lang="zh-TW" altLang="en-US" dirty="0"/>
          </a:p>
        </p:txBody>
      </p:sp>
      <p:pic>
        <p:nvPicPr>
          <p:cNvPr id="5" name="內容版面配置區 4">
            <a:extLst>
              <a:ext uri="{FF2B5EF4-FFF2-40B4-BE49-F238E27FC236}">
                <a16:creationId xmlns:a16="http://schemas.microsoft.com/office/drawing/2014/main" id="{96DB1B71-4971-A9AF-4E1D-8C9CE44334D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961" r="61358" b="973"/>
          <a:stretch/>
        </p:blipFill>
        <p:spPr>
          <a:xfrm>
            <a:off x="752474" y="1447799"/>
            <a:ext cx="3819525" cy="5201055"/>
          </a:xfrm>
        </p:spPr>
      </p:pic>
      <p:sp>
        <p:nvSpPr>
          <p:cNvPr id="3" name="文字方塊 2">
            <a:extLst>
              <a:ext uri="{FF2B5EF4-FFF2-40B4-BE49-F238E27FC236}">
                <a16:creationId xmlns:a16="http://schemas.microsoft.com/office/drawing/2014/main" id="{1A41D5CF-08F1-D74A-D3E6-92975936E3BB}"/>
              </a:ext>
            </a:extLst>
          </p:cNvPr>
          <p:cNvSpPr txBox="1"/>
          <p:nvPr/>
        </p:nvSpPr>
        <p:spPr>
          <a:xfrm>
            <a:off x="4657724" y="1380488"/>
            <a:ext cx="7419975" cy="2031325"/>
          </a:xfrm>
          <a:prstGeom prst="rect">
            <a:avLst/>
          </a:prstGeom>
          <a:noFill/>
        </p:spPr>
        <p:txBody>
          <a:bodyPr wrap="square" rtlCol="0">
            <a:spAutoFit/>
          </a:bodyPr>
          <a:lstStyle/>
          <a:p>
            <a:r>
              <a:rPr lang="en-US" altLang="zh-TW" dirty="0"/>
              <a:t>$ cp -rf board/</a:t>
            </a:r>
            <a:r>
              <a:rPr lang="en-US" altLang="zh-TW" dirty="0" err="1"/>
              <a:t>samsung</a:t>
            </a:r>
            <a:r>
              <a:rPr lang="en-US" altLang="zh-TW" dirty="0"/>
              <a:t>/</a:t>
            </a:r>
            <a:r>
              <a:rPr lang="en-US" altLang="zh-TW" dirty="0" err="1"/>
              <a:t>origen</a:t>
            </a:r>
            <a:r>
              <a:rPr lang="en-US" altLang="zh-TW" dirty="0"/>
              <a:t>/ </a:t>
            </a:r>
            <a:r>
              <a:rPr lang="zh-TW" altLang="en-US" dirty="0"/>
              <a:t>  </a:t>
            </a:r>
            <a:r>
              <a:rPr lang="en-US" altLang="zh-TW" dirty="0"/>
              <a:t>board/</a:t>
            </a:r>
            <a:r>
              <a:rPr lang="en-US" altLang="zh-TW" dirty="0" err="1"/>
              <a:t>samsung</a:t>
            </a:r>
            <a:r>
              <a:rPr lang="en-US" altLang="zh-TW" dirty="0"/>
              <a:t>/fs4412</a:t>
            </a:r>
          </a:p>
          <a:p>
            <a:r>
              <a:rPr lang="en-US" altLang="zh-TW" dirty="0"/>
              <a:t> </a:t>
            </a:r>
            <a:r>
              <a:rPr lang="zh-TW" altLang="en-US" dirty="0"/>
              <a:t>複製目錄根檔案過去</a:t>
            </a:r>
            <a:r>
              <a:rPr lang="en-US" altLang="zh-TW" dirty="0"/>
              <a:t>board/</a:t>
            </a:r>
            <a:r>
              <a:rPr lang="en-US" altLang="zh-TW" dirty="0" err="1"/>
              <a:t>samsung</a:t>
            </a:r>
            <a:r>
              <a:rPr lang="en-US" altLang="zh-TW" dirty="0"/>
              <a:t>/fs4412</a:t>
            </a:r>
          </a:p>
          <a:p>
            <a:r>
              <a:rPr lang="en-US" altLang="zh-TW" dirty="0"/>
              <a:t>$ mv board/</a:t>
            </a:r>
            <a:r>
              <a:rPr lang="en-US" altLang="zh-TW" dirty="0" err="1"/>
              <a:t>samsung</a:t>
            </a:r>
            <a:r>
              <a:rPr lang="en-US" altLang="zh-TW" dirty="0"/>
              <a:t>/fs4412/</a:t>
            </a:r>
            <a:r>
              <a:rPr lang="en-US" altLang="zh-TW" dirty="0" err="1"/>
              <a:t>origen.c</a:t>
            </a:r>
            <a:r>
              <a:rPr lang="zh-TW" altLang="en-US" dirty="0"/>
              <a:t>  </a:t>
            </a:r>
            <a:r>
              <a:rPr lang="en-US" altLang="zh-TW" dirty="0"/>
              <a:t> board/</a:t>
            </a:r>
            <a:r>
              <a:rPr lang="en-US" altLang="zh-TW" dirty="0" err="1"/>
              <a:t>samsung</a:t>
            </a:r>
            <a:r>
              <a:rPr lang="en-US" altLang="zh-TW" dirty="0"/>
              <a:t>/fs4412/fs4412.c</a:t>
            </a:r>
          </a:p>
          <a:p>
            <a:r>
              <a:rPr lang="zh-TW" altLang="en-US" dirty="0"/>
              <a:t> </a:t>
            </a:r>
            <a:r>
              <a:rPr lang="en-US" altLang="zh-TW" dirty="0" err="1"/>
              <a:t>origen</a:t>
            </a:r>
            <a:r>
              <a:rPr lang="en-US" altLang="zh-TW" dirty="0"/>
              <a:t> </a:t>
            </a:r>
            <a:r>
              <a:rPr lang="zh-TW" altLang="en-US" dirty="0"/>
              <a:t>是應用於 </a:t>
            </a:r>
            <a:r>
              <a:rPr lang="en-US" altLang="zh-TW" dirty="0"/>
              <a:t>exynos4412 </a:t>
            </a:r>
            <a:r>
              <a:rPr lang="zh-TW" altLang="en-US" dirty="0"/>
              <a:t>晶片的程式庫參考版本，我們在其基礎之上移植 </a:t>
            </a:r>
            <a:r>
              <a:rPr lang="en-US" altLang="zh-TW" dirty="0"/>
              <a:t>fs4412 </a:t>
            </a:r>
            <a:r>
              <a:rPr lang="zh-TW" altLang="en-US" dirty="0"/>
              <a:t>開機程式配置檔</a:t>
            </a:r>
            <a:endParaRPr lang="en-US" altLang="zh-TW" dirty="0"/>
          </a:p>
          <a:p>
            <a:r>
              <a:rPr lang="en-US" altLang="zh-TW" dirty="0"/>
              <a:t>$ </a:t>
            </a:r>
            <a:r>
              <a:rPr lang="en-US" altLang="zh-TW" dirty="0" err="1"/>
              <a:t>gedit</a:t>
            </a:r>
            <a:r>
              <a:rPr lang="en-US" altLang="zh-TW" dirty="0"/>
              <a:t> board/</a:t>
            </a:r>
            <a:r>
              <a:rPr lang="en-US" altLang="zh-TW" dirty="0" err="1"/>
              <a:t>samsung</a:t>
            </a:r>
            <a:r>
              <a:rPr lang="en-US" altLang="zh-TW" dirty="0"/>
              <a:t>/fs4412/</a:t>
            </a:r>
            <a:r>
              <a:rPr lang="en-US" altLang="zh-TW" dirty="0" err="1"/>
              <a:t>Makefile</a:t>
            </a:r>
            <a:endParaRPr lang="en-US" altLang="zh-TW" dirty="0"/>
          </a:p>
          <a:p>
            <a:r>
              <a:rPr lang="zh-TW" altLang="en-US" dirty="0"/>
              <a:t>修改 </a:t>
            </a:r>
            <a:r>
              <a:rPr lang="en-US" altLang="zh-TW" dirty="0" err="1"/>
              <a:t>origen.o</a:t>
            </a:r>
            <a:r>
              <a:rPr lang="en-US" altLang="zh-TW" dirty="0"/>
              <a:t> </a:t>
            </a:r>
            <a:r>
              <a:rPr lang="zh-TW" altLang="en-US" dirty="0"/>
              <a:t>為 </a:t>
            </a:r>
            <a:r>
              <a:rPr lang="en-US" altLang="zh-TW" dirty="0"/>
              <a:t>fs4412.o</a:t>
            </a:r>
            <a:endParaRPr lang="zh-TW" altLang="en-US" dirty="0"/>
          </a:p>
        </p:txBody>
      </p:sp>
    </p:spTree>
    <p:extLst>
      <p:ext uri="{BB962C8B-B14F-4D97-AF65-F5344CB8AC3E}">
        <p14:creationId xmlns:p14="http://schemas.microsoft.com/office/powerpoint/2010/main" val="3989740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E5DE11-93E3-FA0A-3E7C-AB1F83A9486F}"/>
              </a:ext>
            </a:extLst>
          </p:cNvPr>
          <p:cNvSpPr>
            <a:spLocks noGrp="1"/>
          </p:cNvSpPr>
          <p:nvPr>
            <p:ph type="title"/>
          </p:nvPr>
        </p:nvSpPr>
        <p:spPr/>
        <p:txBody>
          <a:bodyPr>
            <a:normAutofit/>
          </a:bodyPr>
          <a:lstStyle/>
          <a:p>
            <a:r>
              <a:rPr lang="zh-TW" altLang="en-US" sz="3600" dirty="0">
                <a:latin typeface="標楷體" panose="03000509000000000000" pitchFamily="65" charset="-120"/>
                <a:ea typeface="標楷體" panose="03000509000000000000" pitchFamily="65" charset="-120"/>
              </a:rPr>
              <a:t>實作結果</a:t>
            </a:r>
            <a:r>
              <a:rPr lang="en-US" altLang="zh-TW" sz="3600" dirty="0">
                <a:latin typeface="標楷體" panose="03000509000000000000" pitchFamily="65" charset="-120"/>
                <a:ea typeface="標楷體" panose="03000509000000000000" pitchFamily="65" charset="-120"/>
              </a:rPr>
              <a:t>13.4.2-5 u-boot</a:t>
            </a:r>
            <a:r>
              <a:rPr lang="zh-TW" altLang="en-US" sz="3600" dirty="0">
                <a:latin typeface="標楷體" panose="03000509000000000000" pitchFamily="65" charset="-120"/>
                <a:ea typeface="標楷體" panose="03000509000000000000" pitchFamily="65" charset="-120"/>
              </a:rPr>
              <a:t>移植</a:t>
            </a:r>
            <a:r>
              <a:rPr lang="en-US" altLang="zh-TW" sz="3600" dirty="0">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電源管理驅動程式之移植</a:t>
            </a:r>
            <a:endParaRPr lang="zh-TW" altLang="en-US" sz="3600" dirty="0"/>
          </a:p>
        </p:txBody>
      </p:sp>
      <p:pic>
        <p:nvPicPr>
          <p:cNvPr id="7" name="內容版面配置區 6">
            <a:extLst>
              <a:ext uri="{FF2B5EF4-FFF2-40B4-BE49-F238E27FC236}">
                <a16:creationId xmlns:a16="http://schemas.microsoft.com/office/drawing/2014/main" id="{3E5BA603-2B5A-D885-0AB7-CCEF00991FC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567" t="11539" r="58666" b="43780"/>
          <a:stretch/>
        </p:blipFill>
        <p:spPr>
          <a:xfrm>
            <a:off x="497148" y="2095129"/>
            <a:ext cx="5398356" cy="3426782"/>
          </a:xfrm>
        </p:spPr>
      </p:pic>
    </p:spTree>
    <p:extLst>
      <p:ext uri="{BB962C8B-B14F-4D97-AF65-F5344CB8AC3E}">
        <p14:creationId xmlns:p14="http://schemas.microsoft.com/office/powerpoint/2010/main" val="34473513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593E009-7B68-A5AE-909B-495FCDA0C7B8}"/>
              </a:ext>
            </a:extLst>
          </p:cNvPr>
          <p:cNvSpPr>
            <a:spLocks noGrp="1"/>
          </p:cNvSpPr>
          <p:nvPr>
            <p:ph type="title"/>
          </p:nvPr>
        </p:nvSpPr>
        <p:spPr/>
        <p:txBody>
          <a:bodyPr>
            <a:normAutofit/>
          </a:bodyPr>
          <a:lstStyle/>
          <a:p>
            <a:r>
              <a:rPr lang="zh-TW" altLang="en-US" sz="3600" dirty="0">
                <a:latin typeface="標楷體" panose="03000509000000000000" pitchFamily="65" charset="-120"/>
                <a:ea typeface="標楷體" panose="03000509000000000000" pitchFamily="65" charset="-120"/>
              </a:rPr>
              <a:t>實作結果</a:t>
            </a:r>
            <a:r>
              <a:rPr lang="en-US" altLang="zh-TW" sz="3600" dirty="0">
                <a:latin typeface="標楷體" panose="03000509000000000000" pitchFamily="65" charset="-120"/>
                <a:ea typeface="標楷體" panose="03000509000000000000" pitchFamily="65" charset="-120"/>
              </a:rPr>
              <a:t>13.4.2-5 u-boot</a:t>
            </a:r>
            <a:r>
              <a:rPr lang="zh-TW" altLang="en-US" sz="3600" dirty="0">
                <a:latin typeface="標楷體" panose="03000509000000000000" pitchFamily="65" charset="-120"/>
                <a:ea typeface="標楷體" panose="03000509000000000000" pitchFamily="65" charset="-120"/>
              </a:rPr>
              <a:t>移植</a:t>
            </a:r>
            <a:r>
              <a:rPr lang="en-US" altLang="zh-TW" sz="3600" dirty="0">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電源管理驅動程式之移植</a:t>
            </a:r>
            <a:endParaRPr lang="zh-TW" altLang="en-US" sz="3600" dirty="0"/>
          </a:p>
        </p:txBody>
      </p:sp>
      <p:pic>
        <p:nvPicPr>
          <p:cNvPr id="5" name="內容版面配置區 4">
            <a:extLst>
              <a:ext uri="{FF2B5EF4-FFF2-40B4-BE49-F238E27FC236}">
                <a16:creationId xmlns:a16="http://schemas.microsoft.com/office/drawing/2014/main" id="{9A7A6BDB-9BA1-E083-61D3-B0151EB769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44692"/>
            <a:ext cx="8109691" cy="4351338"/>
          </a:xfrm>
        </p:spPr>
      </p:pic>
    </p:spTree>
    <p:extLst>
      <p:ext uri="{BB962C8B-B14F-4D97-AF65-F5344CB8AC3E}">
        <p14:creationId xmlns:p14="http://schemas.microsoft.com/office/powerpoint/2010/main" val="40268653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B56264-1B97-1F72-0974-58502B67CD4E}"/>
              </a:ext>
            </a:extLst>
          </p:cNvPr>
          <p:cNvSpPr>
            <a:spLocks noGrp="1"/>
          </p:cNvSpPr>
          <p:nvPr>
            <p:ph type="title"/>
          </p:nvPr>
        </p:nvSpPr>
        <p:spPr/>
        <p:txBody>
          <a:bodyPr>
            <a:normAutofit/>
          </a:bodyPr>
          <a:lstStyle/>
          <a:p>
            <a:r>
              <a:rPr lang="zh-TW" altLang="en-US" sz="3600" dirty="0">
                <a:latin typeface="標楷體" panose="03000509000000000000" pitchFamily="65" charset="-120"/>
                <a:ea typeface="標楷體" panose="03000509000000000000" pitchFamily="65" charset="-120"/>
              </a:rPr>
              <a:t>實作結果</a:t>
            </a:r>
            <a:r>
              <a:rPr lang="en-US" altLang="zh-TW" sz="3600" dirty="0">
                <a:latin typeface="標楷體" panose="03000509000000000000" pitchFamily="65" charset="-120"/>
                <a:ea typeface="標楷體" panose="03000509000000000000" pitchFamily="65" charset="-120"/>
              </a:rPr>
              <a:t>13.4.2-5 u-boot</a:t>
            </a:r>
            <a:r>
              <a:rPr lang="zh-TW" altLang="en-US" sz="3600" dirty="0">
                <a:latin typeface="標楷體" panose="03000509000000000000" pitchFamily="65" charset="-120"/>
                <a:ea typeface="標楷體" panose="03000509000000000000" pitchFamily="65" charset="-120"/>
              </a:rPr>
              <a:t>移植</a:t>
            </a:r>
            <a:r>
              <a:rPr lang="en-US" altLang="zh-TW" sz="3600" dirty="0">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電源管理驅動程式之移植</a:t>
            </a:r>
            <a:endParaRPr lang="zh-TW" altLang="en-US" sz="3600" dirty="0"/>
          </a:p>
        </p:txBody>
      </p:sp>
      <p:pic>
        <p:nvPicPr>
          <p:cNvPr id="5" name="內容版面配置區 4">
            <a:extLst>
              <a:ext uri="{FF2B5EF4-FFF2-40B4-BE49-F238E27FC236}">
                <a16:creationId xmlns:a16="http://schemas.microsoft.com/office/drawing/2014/main" id="{70AA8820-C7E1-5567-DE67-92943E4F695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17" t="1353" r="56359" b="-657"/>
          <a:stretch/>
        </p:blipFill>
        <p:spPr>
          <a:xfrm>
            <a:off x="928033" y="1571625"/>
            <a:ext cx="4263092" cy="5218966"/>
          </a:xfrm>
        </p:spPr>
      </p:pic>
    </p:spTree>
    <p:extLst>
      <p:ext uri="{BB962C8B-B14F-4D97-AF65-F5344CB8AC3E}">
        <p14:creationId xmlns:p14="http://schemas.microsoft.com/office/powerpoint/2010/main" val="20693559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78227A-F4FC-438A-F719-C08199871E43}"/>
              </a:ext>
            </a:extLst>
          </p:cNvPr>
          <p:cNvSpPr>
            <a:spLocks noGrp="1"/>
          </p:cNvSpPr>
          <p:nvPr>
            <p:ph type="title"/>
          </p:nvPr>
        </p:nvSpPr>
        <p:spPr/>
        <p:txBody>
          <a:bodyPr>
            <a:normAutofit/>
          </a:bodyPr>
          <a:lstStyle/>
          <a:p>
            <a:r>
              <a:rPr lang="zh-TW" altLang="en-US" sz="3600" dirty="0">
                <a:latin typeface="標楷體" panose="03000509000000000000" pitchFamily="65" charset="-120"/>
                <a:ea typeface="標楷體" panose="03000509000000000000" pitchFamily="65" charset="-120"/>
              </a:rPr>
              <a:t>實作結果</a:t>
            </a:r>
            <a:r>
              <a:rPr lang="en-US" altLang="zh-TW" sz="3600" dirty="0">
                <a:latin typeface="標楷體" panose="03000509000000000000" pitchFamily="65" charset="-120"/>
                <a:ea typeface="標楷體" panose="03000509000000000000" pitchFamily="65" charset="-120"/>
              </a:rPr>
              <a:t>13.4.2-5 u-boot</a:t>
            </a:r>
            <a:r>
              <a:rPr lang="zh-TW" altLang="en-US" sz="3600" dirty="0">
                <a:latin typeface="標楷體" panose="03000509000000000000" pitchFamily="65" charset="-120"/>
                <a:ea typeface="標楷體" panose="03000509000000000000" pitchFamily="65" charset="-120"/>
              </a:rPr>
              <a:t>移植</a:t>
            </a:r>
            <a:r>
              <a:rPr lang="en-US" altLang="zh-TW" sz="3600" dirty="0">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電源管理驅動程式之移植</a:t>
            </a:r>
            <a:endParaRPr lang="zh-TW" altLang="en-US" sz="3600" dirty="0"/>
          </a:p>
        </p:txBody>
      </p:sp>
      <p:pic>
        <p:nvPicPr>
          <p:cNvPr id="5" name="內容版面配置區 4">
            <a:extLst>
              <a:ext uri="{FF2B5EF4-FFF2-40B4-BE49-F238E27FC236}">
                <a16:creationId xmlns:a16="http://schemas.microsoft.com/office/drawing/2014/main" id="{55542A69-34C0-8765-7E3F-5EA733FBDD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950754"/>
            <a:ext cx="8109691" cy="4351338"/>
          </a:xfrm>
        </p:spPr>
      </p:pic>
    </p:spTree>
    <p:extLst>
      <p:ext uri="{BB962C8B-B14F-4D97-AF65-F5344CB8AC3E}">
        <p14:creationId xmlns:p14="http://schemas.microsoft.com/office/powerpoint/2010/main" val="33482189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734653-C9D3-06E4-825C-4FC9E2C97C79}"/>
              </a:ext>
            </a:extLst>
          </p:cNvPr>
          <p:cNvSpPr>
            <a:spLocks noGrp="1"/>
          </p:cNvSpPr>
          <p:nvPr>
            <p:ph type="title"/>
          </p:nvPr>
        </p:nvSpPr>
        <p:spPr/>
        <p:txBody>
          <a:bodyPr>
            <a:normAutofit/>
          </a:bodyPr>
          <a:lstStyle/>
          <a:p>
            <a:r>
              <a:rPr lang="zh-TW" altLang="en-US" sz="3600" dirty="0">
                <a:latin typeface="標楷體" panose="03000509000000000000" pitchFamily="65" charset="-120"/>
                <a:ea typeface="標楷體" panose="03000509000000000000" pitchFamily="65" charset="-120"/>
              </a:rPr>
              <a:t>實作結果</a:t>
            </a:r>
            <a:r>
              <a:rPr lang="en-US" altLang="zh-TW" sz="3600" dirty="0">
                <a:latin typeface="標楷體" panose="03000509000000000000" pitchFamily="65" charset="-120"/>
                <a:ea typeface="標楷體" panose="03000509000000000000" pitchFamily="65" charset="-120"/>
              </a:rPr>
              <a:t>13.4.2-5 u-boot</a:t>
            </a:r>
            <a:r>
              <a:rPr lang="zh-TW" altLang="en-US" sz="3600" dirty="0">
                <a:latin typeface="標楷體" panose="03000509000000000000" pitchFamily="65" charset="-120"/>
                <a:ea typeface="標楷體" panose="03000509000000000000" pitchFamily="65" charset="-120"/>
              </a:rPr>
              <a:t>移植</a:t>
            </a:r>
            <a:r>
              <a:rPr lang="en-US" altLang="zh-TW" sz="3600" dirty="0">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電源管理驅動程式之移植</a:t>
            </a:r>
            <a:endParaRPr lang="zh-TW" altLang="en-US" sz="3600" dirty="0"/>
          </a:p>
        </p:txBody>
      </p:sp>
      <p:pic>
        <p:nvPicPr>
          <p:cNvPr id="4" name="內容版面配置區 10">
            <a:extLst>
              <a:ext uri="{FF2B5EF4-FFF2-40B4-BE49-F238E27FC236}">
                <a16:creationId xmlns:a16="http://schemas.microsoft.com/office/drawing/2014/main" id="{D3B5AF9B-4E68-904B-316E-E017B2594D2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589" t="11407" r="50000" b="29801"/>
          <a:stretch/>
        </p:blipFill>
        <p:spPr>
          <a:xfrm>
            <a:off x="560798" y="1906445"/>
            <a:ext cx="5916861" cy="4021743"/>
          </a:xfrm>
        </p:spPr>
      </p:pic>
    </p:spTree>
    <p:extLst>
      <p:ext uri="{BB962C8B-B14F-4D97-AF65-F5344CB8AC3E}">
        <p14:creationId xmlns:p14="http://schemas.microsoft.com/office/powerpoint/2010/main" val="13785943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21759B-064F-C665-5766-31B02496A11F}"/>
              </a:ext>
            </a:extLst>
          </p:cNvPr>
          <p:cNvSpPr>
            <a:spLocks noGrp="1"/>
          </p:cNvSpPr>
          <p:nvPr>
            <p:ph type="title"/>
          </p:nvPr>
        </p:nvSpPr>
        <p:spPr/>
        <p:txBody>
          <a:bodyPr/>
          <a:lstStyle/>
          <a:p>
            <a:r>
              <a:rPr lang="zh-TW" altLang="en-US" sz="4400" dirty="0">
                <a:latin typeface="標楷體" panose="03000509000000000000" pitchFamily="65" charset="-120"/>
                <a:ea typeface="標楷體" panose="03000509000000000000" pitchFamily="65" charset="-120"/>
              </a:rPr>
              <a:t>實作步驟</a:t>
            </a:r>
            <a:r>
              <a:rPr lang="en-US" altLang="zh-TW" dirty="0"/>
              <a:t>13.4.2.5</a:t>
            </a:r>
            <a:endParaRPr lang="zh-TW" altLang="en-US" dirty="0"/>
          </a:p>
        </p:txBody>
      </p:sp>
      <p:pic>
        <p:nvPicPr>
          <p:cNvPr id="5" name="內容版面配置區 4">
            <a:extLst>
              <a:ext uri="{FF2B5EF4-FFF2-40B4-BE49-F238E27FC236}">
                <a16:creationId xmlns:a16="http://schemas.microsoft.com/office/drawing/2014/main" id="{6D271750-3280-9AFB-6BD3-D2D6B746AB5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12" t="-1177" r="34909" b="33490"/>
          <a:stretch/>
        </p:blipFill>
        <p:spPr>
          <a:xfrm>
            <a:off x="630049" y="1690688"/>
            <a:ext cx="5933719" cy="3867631"/>
          </a:xfrm>
        </p:spPr>
      </p:pic>
    </p:spTree>
    <p:extLst>
      <p:ext uri="{BB962C8B-B14F-4D97-AF65-F5344CB8AC3E}">
        <p14:creationId xmlns:p14="http://schemas.microsoft.com/office/powerpoint/2010/main" val="29450997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903CBEA-6F32-0FCD-35D2-B641AC5D3EB2}"/>
              </a:ext>
            </a:extLst>
          </p:cNvPr>
          <p:cNvSpPr>
            <a:spLocks noGrp="1"/>
          </p:cNvSpPr>
          <p:nvPr>
            <p:ph type="title"/>
          </p:nvPr>
        </p:nvSpPr>
        <p:spPr/>
        <p:txBody>
          <a:bodyPr>
            <a:normAutofit/>
          </a:bodyPr>
          <a:lstStyle/>
          <a:p>
            <a:r>
              <a:rPr lang="zh-TW" altLang="en-US" sz="4000" dirty="0">
                <a:latin typeface="標楷體" panose="03000509000000000000" pitchFamily="65" charset="-120"/>
                <a:ea typeface="標楷體" panose="03000509000000000000" pitchFamily="65" charset="-120"/>
              </a:rPr>
              <a:t>實作步驟</a:t>
            </a:r>
            <a:r>
              <a:rPr lang="en-US" altLang="zh-TW" sz="4000" dirty="0">
                <a:latin typeface="標楷體" panose="03000509000000000000" pitchFamily="65" charset="-120"/>
                <a:ea typeface="標楷體" panose="03000509000000000000" pitchFamily="65" charset="-120"/>
              </a:rPr>
              <a:t>13.5</a:t>
            </a:r>
            <a:r>
              <a:rPr lang="zh-TW" altLang="en-US" sz="4000" dirty="0">
                <a:latin typeface="標楷體" panose="03000509000000000000" pitchFamily="65" charset="-120"/>
                <a:ea typeface="標楷體" panose="03000509000000000000" pitchFamily="65" charset="-120"/>
              </a:rPr>
              <a:t>實驗現象</a:t>
            </a:r>
          </a:p>
        </p:txBody>
      </p:sp>
      <p:pic>
        <p:nvPicPr>
          <p:cNvPr id="5" name="內容版面配置區 4">
            <a:extLst>
              <a:ext uri="{FF2B5EF4-FFF2-40B4-BE49-F238E27FC236}">
                <a16:creationId xmlns:a16="http://schemas.microsoft.com/office/drawing/2014/main" id="{8013EF25-5A1A-15F2-B70B-3A966099541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33227" b="31073"/>
          <a:stretch/>
        </p:blipFill>
        <p:spPr>
          <a:xfrm>
            <a:off x="838199" y="2056793"/>
            <a:ext cx="5550201" cy="3624816"/>
          </a:xfrm>
        </p:spPr>
      </p:pic>
    </p:spTree>
    <p:extLst>
      <p:ext uri="{BB962C8B-B14F-4D97-AF65-F5344CB8AC3E}">
        <p14:creationId xmlns:p14="http://schemas.microsoft.com/office/powerpoint/2010/main" val="40318128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BAFC6E-791E-B4CF-03CB-A95296FF2907}"/>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實作結果</a:t>
            </a:r>
            <a:r>
              <a:rPr lang="en-US" altLang="zh-TW" dirty="0">
                <a:latin typeface="標楷體" panose="03000509000000000000" pitchFamily="65" charset="-120"/>
                <a:ea typeface="標楷體" panose="03000509000000000000" pitchFamily="65" charset="-120"/>
              </a:rPr>
              <a:t>13.4.1-</a:t>
            </a:r>
            <a:r>
              <a:rPr lang="zh-TW" altLang="en-US" dirty="0">
                <a:latin typeface="標楷體" panose="03000509000000000000" pitchFamily="65" charset="-120"/>
                <a:ea typeface="標楷體" panose="03000509000000000000" pitchFamily="65" charset="-120"/>
              </a:rPr>
              <a:t>建立自己的平臺</a:t>
            </a:r>
          </a:p>
        </p:txBody>
      </p:sp>
      <p:pic>
        <p:nvPicPr>
          <p:cNvPr id="4" name="內容版面配置區 4">
            <a:extLst>
              <a:ext uri="{FF2B5EF4-FFF2-40B4-BE49-F238E27FC236}">
                <a16:creationId xmlns:a16="http://schemas.microsoft.com/office/drawing/2014/main" id="{576478CD-352A-0F07-BBC1-70302258046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9605" t="15639" r="44980" b="25988"/>
          <a:stretch/>
        </p:blipFill>
        <p:spPr>
          <a:xfrm>
            <a:off x="838200" y="1690688"/>
            <a:ext cx="5600729" cy="3862565"/>
          </a:xfrm>
        </p:spPr>
      </p:pic>
    </p:spTree>
    <p:extLst>
      <p:ext uri="{BB962C8B-B14F-4D97-AF65-F5344CB8AC3E}">
        <p14:creationId xmlns:p14="http://schemas.microsoft.com/office/powerpoint/2010/main" val="23490982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BD935C-B5E4-0874-6B90-205A9CFE7BC0}"/>
              </a:ext>
            </a:extLst>
          </p:cNvPr>
          <p:cNvSpPr>
            <a:spLocks noGrp="1"/>
          </p:cNvSpPr>
          <p:nvPr>
            <p:ph type="title"/>
          </p:nvPr>
        </p:nvSpPr>
        <p:spPr/>
        <p:txBody>
          <a:bodyPr>
            <a:normAutofit/>
          </a:bodyPr>
          <a:lstStyle/>
          <a:p>
            <a:r>
              <a:rPr lang="zh-TW" altLang="en-US" sz="3600" dirty="0">
                <a:latin typeface="標楷體" panose="03000509000000000000" pitchFamily="65" charset="-120"/>
                <a:ea typeface="標楷體" panose="03000509000000000000" pitchFamily="65" charset="-120"/>
              </a:rPr>
              <a:t>實作結果</a:t>
            </a:r>
            <a:r>
              <a:rPr lang="en-US" altLang="zh-TW" sz="3600" dirty="0">
                <a:latin typeface="標楷體" panose="03000509000000000000" pitchFamily="65" charset="-120"/>
                <a:ea typeface="標楷體" panose="03000509000000000000" pitchFamily="65" charset="-120"/>
              </a:rPr>
              <a:t>13.4.2-1 u-boot</a:t>
            </a:r>
            <a:r>
              <a:rPr lang="zh-TW" altLang="en-US" sz="3600" dirty="0">
                <a:latin typeface="標楷體" panose="03000509000000000000" pitchFamily="65" charset="-120"/>
                <a:ea typeface="標楷體" panose="03000509000000000000" pitchFamily="65" charset="-120"/>
              </a:rPr>
              <a:t>移植</a:t>
            </a:r>
            <a:r>
              <a:rPr lang="en-US" altLang="zh-TW" sz="3600" dirty="0">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點燈確定程式碼</a:t>
            </a:r>
          </a:p>
        </p:txBody>
      </p:sp>
      <p:pic>
        <p:nvPicPr>
          <p:cNvPr id="4" name="內容版面配置區 4">
            <a:extLst>
              <a:ext uri="{FF2B5EF4-FFF2-40B4-BE49-F238E27FC236}">
                <a16:creationId xmlns:a16="http://schemas.microsoft.com/office/drawing/2014/main" id="{52FE9D17-963C-55B9-72AB-2CDC523F9C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8398" y="1575368"/>
            <a:ext cx="6753106" cy="4351338"/>
          </a:xfrm>
        </p:spPr>
      </p:pic>
    </p:spTree>
    <p:extLst>
      <p:ext uri="{BB962C8B-B14F-4D97-AF65-F5344CB8AC3E}">
        <p14:creationId xmlns:p14="http://schemas.microsoft.com/office/powerpoint/2010/main" val="12119140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4420665-5ABE-A19E-8AFA-96073D476238}"/>
              </a:ext>
            </a:extLst>
          </p:cNvPr>
          <p:cNvSpPr>
            <a:spLocks noGrp="1"/>
          </p:cNvSpPr>
          <p:nvPr>
            <p:ph type="title"/>
          </p:nvPr>
        </p:nvSpPr>
        <p:spPr/>
        <p:txBody>
          <a:bodyPr>
            <a:normAutofit/>
          </a:bodyPr>
          <a:lstStyle/>
          <a:p>
            <a:r>
              <a:rPr lang="zh-TW" altLang="en-US" sz="4000" dirty="0">
                <a:latin typeface="標楷體" panose="03000509000000000000" pitchFamily="65" charset="-120"/>
                <a:ea typeface="標楷體" panose="03000509000000000000" pitchFamily="65" charset="-120"/>
              </a:rPr>
              <a:t>實作結果</a:t>
            </a:r>
            <a:r>
              <a:rPr lang="en-US" altLang="zh-TW" sz="4000" dirty="0">
                <a:latin typeface="標楷體" panose="03000509000000000000" pitchFamily="65" charset="-120"/>
                <a:ea typeface="標楷體" panose="03000509000000000000" pitchFamily="65" charset="-120"/>
              </a:rPr>
              <a:t>13.4.2-2 u-boot</a:t>
            </a:r>
            <a:r>
              <a:rPr lang="zh-TW" altLang="en-US" sz="4000" dirty="0">
                <a:latin typeface="標楷體" panose="03000509000000000000" pitchFamily="65" charset="-120"/>
                <a:ea typeface="標楷體" panose="03000509000000000000" pitchFamily="65" charset="-120"/>
              </a:rPr>
              <a:t>移植</a:t>
            </a:r>
            <a:r>
              <a:rPr lang="en-US" altLang="zh-TW" sz="4000" dirty="0">
                <a:latin typeface="標楷體" panose="03000509000000000000" pitchFamily="65" charset="-120"/>
                <a:ea typeface="標楷體" panose="03000509000000000000" pitchFamily="65" charset="-120"/>
              </a:rPr>
              <a:t>-</a:t>
            </a:r>
            <a:r>
              <a:rPr lang="zh-TW" altLang="en-US" sz="4000" dirty="0">
                <a:latin typeface="標楷體" panose="03000509000000000000" pitchFamily="65" charset="-120"/>
                <a:ea typeface="標楷體" panose="03000509000000000000" pitchFamily="65" charset="-120"/>
              </a:rPr>
              <a:t>實現串列埠輸出</a:t>
            </a:r>
          </a:p>
        </p:txBody>
      </p:sp>
      <p:pic>
        <p:nvPicPr>
          <p:cNvPr id="4" name="內容版面配置區 4">
            <a:extLst>
              <a:ext uri="{FF2B5EF4-FFF2-40B4-BE49-F238E27FC236}">
                <a16:creationId xmlns:a16="http://schemas.microsoft.com/office/drawing/2014/main" id="{6E803954-3AD0-86E0-D311-4772936463E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9291" t="15250" r="44772" b="25404"/>
          <a:stretch/>
        </p:blipFill>
        <p:spPr>
          <a:xfrm>
            <a:off x="587625" y="1912691"/>
            <a:ext cx="5665104" cy="3926949"/>
          </a:xfrm>
        </p:spPr>
      </p:pic>
      <p:pic>
        <p:nvPicPr>
          <p:cNvPr id="5" name="內容版面配置區 4">
            <a:extLst>
              <a:ext uri="{FF2B5EF4-FFF2-40B4-BE49-F238E27FC236}">
                <a16:creationId xmlns:a16="http://schemas.microsoft.com/office/drawing/2014/main" id="{30260A45-9AFF-05ED-CA58-F5ACDD9784BA}"/>
              </a:ext>
            </a:extLst>
          </p:cNvPr>
          <p:cNvPicPr>
            <a:picLocks noChangeAspect="1"/>
          </p:cNvPicPr>
          <p:nvPr/>
        </p:nvPicPr>
        <p:blipFill rotWithShape="1">
          <a:blip r:embed="rId3">
            <a:extLst>
              <a:ext uri="{28A0092B-C50C-407E-A947-70E740481C1C}">
                <a14:useLocalDpi xmlns:a14="http://schemas.microsoft.com/office/drawing/2010/main" val="0"/>
              </a:ext>
            </a:extLst>
          </a:blip>
          <a:srcRect l="-612" t="-1177" r="34909" b="33490"/>
          <a:stretch/>
        </p:blipFill>
        <p:spPr>
          <a:xfrm>
            <a:off x="6463791" y="2081468"/>
            <a:ext cx="4134803" cy="2695063"/>
          </a:xfrm>
          <a:prstGeom prst="rect">
            <a:avLst/>
          </a:prstGeom>
        </p:spPr>
      </p:pic>
    </p:spTree>
    <p:extLst>
      <p:ext uri="{BB962C8B-B14F-4D97-AF65-F5344CB8AC3E}">
        <p14:creationId xmlns:p14="http://schemas.microsoft.com/office/powerpoint/2010/main" val="1057543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1C9848-2E9B-5291-EE49-FFF40B27A738}"/>
              </a:ext>
            </a:extLst>
          </p:cNvPr>
          <p:cNvSpPr>
            <a:spLocks noGrp="1"/>
          </p:cNvSpPr>
          <p:nvPr>
            <p:ph type="title"/>
          </p:nvPr>
        </p:nvSpPr>
        <p:spPr/>
        <p:txBody>
          <a:bodyPr>
            <a:normAutofit fontScale="90000"/>
          </a:bodyPr>
          <a:lstStyle/>
          <a:p>
            <a:br>
              <a:rPr lang="en-US" altLang="zh-TW" sz="4400" dirty="0">
                <a:latin typeface="標楷體" panose="03000509000000000000" pitchFamily="65" charset="-120"/>
                <a:ea typeface="標楷體" panose="03000509000000000000" pitchFamily="65" charset="-120"/>
              </a:rPr>
            </a:br>
            <a:r>
              <a:rPr lang="zh-TW" altLang="en-US" sz="4400" dirty="0">
                <a:latin typeface="標楷體" panose="03000509000000000000" pitchFamily="65" charset="-120"/>
                <a:ea typeface="標楷體" panose="03000509000000000000" pitchFamily="65" charset="-120"/>
              </a:rPr>
              <a:t>實作步驟</a:t>
            </a:r>
            <a:r>
              <a:rPr lang="en-US" altLang="zh-TW" dirty="0"/>
              <a:t>13.4.1</a:t>
            </a:r>
            <a:r>
              <a:rPr lang="en-US" altLang="zh-TW" sz="4400" dirty="0">
                <a:latin typeface="標楷體" panose="03000509000000000000" pitchFamily="65" charset="-120"/>
                <a:ea typeface="標楷體" panose="03000509000000000000" pitchFamily="65" charset="-120"/>
              </a:rPr>
              <a:t>-</a:t>
            </a:r>
            <a:r>
              <a:rPr lang="zh-TW" altLang="en-US" sz="4400" dirty="0">
                <a:latin typeface="標楷體" panose="03000509000000000000" pitchFamily="65" charset="-120"/>
                <a:ea typeface="標楷體" panose="03000509000000000000" pitchFamily="65" charset="-120"/>
              </a:rPr>
              <a:t>建立自己的平臺</a:t>
            </a:r>
            <a:br>
              <a:rPr lang="zh-TW" altLang="en-US" sz="4400" dirty="0">
                <a:latin typeface="標楷體" panose="03000509000000000000" pitchFamily="65" charset="-120"/>
                <a:ea typeface="標楷體" panose="03000509000000000000" pitchFamily="65" charset="-120"/>
              </a:rPr>
            </a:br>
            <a:endParaRPr lang="zh-TW" altLang="en-US" dirty="0"/>
          </a:p>
        </p:txBody>
      </p:sp>
      <p:pic>
        <p:nvPicPr>
          <p:cNvPr id="5" name="內容版面配置區 4">
            <a:extLst>
              <a:ext uri="{FF2B5EF4-FFF2-40B4-BE49-F238E27FC236}">
                <a16:creationId xmlns:a16="http://schemas.microsoft.com/office/drawing/2014/main" id="{17AE78FC-0006-A61C-D705-9A7B44AD208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708" r="56793"/>
          <a:stretch/>
        </p:blipFill>
        <p:spPr>
          <a:xfrm>
            <a:off x="434672" y="1276214"/>
            <a:ext cx="4423078" cy="5398953"/>
          </a:xfrm>
        </p:spPr>
      </p:pic>
      <p:sp>
        <p:nvSpPr>
          <p:cNvPr id="3" name="文字方塊 2">
            <a:extLst>
              <a:ext uri="{FF2B5EF4-FFF2-40B4-BE49-F238E27FC236}">
                <a16:creationId xmlns:a16="http://schemas.microsoft.com/office/drawing/2014/main" id="{EF2F5493-8704-34FE-3FC4-6ADFA5C7F936}"/>
              </a:ext>
            </a:extLst>
          </p:cNvPr>
          <p:cNvSpPr txBox="1"/>
          <p:nvPr/>
        </p:nvSpPr>
        <p:spPr>
          <a:xfrm>
            <a:off x="5048250" y="1690688"/>
            <a:ext cx="7143750" cy="1477328"/>
          </a:xfrm>
          <a:prstGeom prst="rect">
            <a:avLst/>
          </a:prstGeom>
          <a:noFill/>
        </p:spPr>
        <p:txBody>
          <a:bodyPr wrap="square" rtlCol="0">
            <a:spAutoFit/>
          </a:bodyPr>
          <a:lstStyle/>
          <a:p>
            <a:r>
              <a:rPr lang="en-US" altLang="zh-TW" dirty="0"/>
              <a:t>$ cp include/configs/</a:t>
            </a:r>
            <a:r>
              <a:rPr lang="en-US" altLang="zh-TW" dirty="0" err="1"/>
              <a:t>origen.h</a:t>
            </a:r>
            <a:r>
              <a:rPr lang="en-US" altLang="zh-TW" dirty="0"/>
              <a:t> </a:t>
            </a:r>
            <a:r>
              <a:rPr lang="zh-TW" altLang="en-US" dirty="0"/>
              <a:t> </a:t>
            </a:r>
            <a:r>
              <a:rPr lang="en-US" altLang="zh-TW" dirty="0"/>
              <a:t>include/configs/fs4412.h </a:t>
            </a:r>
          </a:p>
          <a:p>
            <a:r>
              <a:rPr lang="zh-TW" altLang="en-US" dirty="0"/>
              <a:t>複製資料庫過去</a:t>
            </a:r>
            <a:r>
              <a:rPr lang="en-US" altLang="zh-TW" dirty="0"/>
              <a:t>fs4412.h </a:t>
            </a:r>
          </a:p>
          <a:p>
            <a:r>
              <a:rPr lang="en-US" altLang="zh-TW" dirty="0"/>
              <a:t>$ </a:t>
            </a:r>
            <a:r>
              <a:rPr lang="en-US" altLang="zh-TW" dirty="0" err="1"/>
              <a:t>gedit</a:t>
            </a:r>
            <a:r>
              <a:rPr lang="en-US" altLang="zh-TW" dirty="0"/>
              <a:t> include/configs/fs4412.h</a:t>
            </a:r>
          </a:p>
          <a:p>
            <a:r>
              <a:rPr lang="zh-TW" altLang="en-US" dirty="0"/>
              <a:t>修改 </a:t>
            </a:r>
            <a:r>
              <a:rPr lang="en-US" altLang="zh-TW" dirty="0"/>
              <a:t>#define CONFIG_IDENT_STRING for ORIGEN</a:t>
            </a:r>
          </a:p>
          <a:p>
            <a:r>
              <a:rPr lang="en-US" altLang="zh-TW" dirty="0"/>
              <a:t> </a:t>
            </a:r>
            <a:r>
              <a:rPr lang="zh-TW" altLang="en-US" dirty="0"/>
              <a:t>為 </a:t>
            </a:r>
            <a:r>
              <a:rPr lang="en-US" altLang="zh-TW" dirty="0"/>
              <a:t>#define CONFIG_IDENT_STRING for fs4412</a:t>
            </a:r>
            <a:endParaRPr lang="zh-TW" altLang="en-US" dirty="0"/>
          </a:p>
        </p:txBody>
      </p:sp>
      <p:sp>
        <p:nvSpPr>
          <p:cNvPr id="4" name="矩形 3">
            <a:extLst>
              <a:ext uri="{FF2B5EF4-FFF2-40B4-BE49-F238E27FC236}">
                <a16:creationId xmlns:a16="http://schemas.microsoft.com/office/drawing/2014/main" id="{3DF67198-95CE-0CCD-E8F2-137286829826}"/>
              </a:ext>
            </a:extLst>
          </p:cNvPr>
          <p:cNvSpPr/>
          <p:nvPr/>
        </p:nvSpPr>
        <p:spPr>
          <a:xfrm>
            <a:off x="733425" y="4198665"/>
            <a:ext cx="2667000" cy="16047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9149675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48D75B-B447-605E-C8B9-20CE2ADAD9A3}"/>
              </a:ext>
            </a:extLst>
          </p:cNvPr>
          <p:cNvSpPr>
            <a:spLocks noGrp="1"/>
          </p:cNvSpPr>
          <p:nvPr>
            <p:ph type="title"/>
          </p:nvPr>
        </p:nvSpPr>
        <p:spPr/>
        <p:txBody>
          <a:bodyPr>
            <a:normAutofit/>
          </a:bodyPr>
          <a:lstStyle/>
          <a:p>
            <a:r>
              <a:rPr lang="zh-TW" altLang="en-US" sz="4000" dirty="0">
                <a:latin typeface="標楷體" panose="03000509000000000000" pitchFamily="65" charset="-120"/>
                <a:ea typeface="標楷體" panose="03000509000000000000" pitchFamily="65" charset="-120"/>
              </a:rPr>
              <a:t>實作結果</a:t>
            </a:r>
            <a:r>
              <a:rPr lang="en-US" altLang="zh-TW" sz="4000" dirty="0">
                <a:latin typeface="標楷體" panose="03000509000000000000" pitchFamily="65" charset="-120"/>
                <a:ea typeface="標楷體" panose="03000509000000000000" pitchFamily="65" charset="-120"/>
              </a:rPr>
              <a:t>13.4.2-3 u-boot</a:t>
            </a:r>
            <a:r>
              <a:rPr lang="zh-TW" altLang="en-US" sz="4000" dirty="0">
                <a:latin typeface="標楷體" panose="03000509000000000000" pitchFamily="65" charset="-120"/>
                <a:ea typeface="標楷體" panose="03000509000000000000" pitchFamily="65" charset="-120"/>
              </a:rPr>
              <a:t>移植</a:t>
            </a:r>
            <a:r>
              <a:rPr lang="en-US" altLang="zh-TW" sz="4000" dirty="0">
                <a:latin typeface="標楷體" panose="03000509000000000000" pitchFamily="65" charset="-120"/>
                <a:ea typeface="標楷體" panose="03000509000000000000" pitchFamily="65" charset="-120"/>
              </a:rPr>
              <a:t>-</a:t>
            </a:r>
            <a:r>
              <a:rPr lang="zh-TW" altLang="en-US" sz="4000" dirty="0">
                <a:latin typeface="標楷體" panose="03000509000000000000" pitchFamily="65" charset="-120"/>
                <a:ea typeface="標楷體" panose="03000509000000000000" pitchFamily="65" charset="-120"/>
              </a:rPr>
              <a:t>乙太網路控制器驅動程式之移植</a:t>
            </a:r>
          </a:p>
        </p:txBody>
      </p:sp>
      <p:pic>
        <p:nvPicPr>
          <p:cNvPr id="5" name="內容版面配置區 6">
            <a:extLst>
              <a:ext uri="{FF2B5EF4-FFF2-40B4-BE49-F238E27FC236}">
                <a16:creationId xmlns:a16="http://schemas.microsoft.com/office/drawing/2014/main" id="{687AF411-0E74-3F07-1181-3B21394B5E8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9370" t="15778" r="45172" b="27593"/>
          <a:stretch/>
        </p:blipFill>
        <p:spPr>
          <a:xfrm>
            <a:off x="838200" y="2146963"/>
            <a:ext cx="5606032" cy="3747164"/>
          </a:xfrm>
        </p:spPr>
      </p:pic>
    </p:spTree>
    <p:extLst>
      <p:ext uri="{BB962C8B-B14F-4D97-AF65-F5344CB8AC3E}">
        <p14:creationId xmlns:p14="http://schemas.microsoft.com/office/powerpoint/2010/main" val="18827643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653AB0A-6ADF-F936-80E7-98064C47282D}"/>
              </a:ext>
            </a:extLst>
          </p:cNvPr>
          <p:cNvSpPr>
            <a:spLocks noGrp="1"/>
          </p:cNvSpPr>
          <p:nvPr>
            <p:ph type="title"/>
          </p:nvPr>
        </p:nvSpPr>
        <p:spPr>
          <a:xfrm>
            <a:off x="838200" y="681037"/>
            <a:ext cx="10515600" cy="1636930"/>
          </a:xfrm>
        </p:spPr>
        <p:txBody>
          <a:bodyPr>
            <a:normAutofit fontScale="90000"/>
          </a:bodyPr>
          <a:lstStyle/>
          <a:p>
            <a:r>
              <a:rPr lang="zh-TW" altLang="en-US" sz="4400" dirty="0">
                <a:latin typeface="標楷體" panose="03000509000000000000" pitchFamily="65" charset="-120"/>
                <a:ea typeface="標楷體" panose="03000509000000000000" pitchFamily="65" charset="-120"/>
              </a:rPr>
              <a:t>實作結果</a:t>
            </a:r>
            <a:r>
              <a:rPr lang="en-US" altLang="zh-TW" sz="4400" dirty="0">
                <a:latin typeface="標楷體" panose="03000509000000000000" pitchFamily="65" charset="-120"/>
                <a:ea typeface="標楷體" panose="03000509000000000000" pitchFamily="65" charset="-120"/>
              </a:rPr>
              <a:t>13.4.2-4 u-boot</a:t>
            </a:r>
            <a:r>
              <a:rPr lang="zh-TW" altLang="en-US" sz="4400" dirty="0">
                <a:latin typeface="標楷體" panose="03000509000000000000" pitchFamily="65" charset="-120"/>
                <a:ea typeface="標楷體" panose="03000509000000000000" pitchFamily="65" charset="-120"/>
              </a:rPr>
              <a:t>移植</a:t>
            </a:r>
            <a:r>
              <a:rPr lang="en-US" altLang="zh-TW" sz="4400" dirty="0">
                <a:latin typeface="標楷體" panose="03000509000000000000" pitchFamily="65" charset="-120"/>
                <a:ea typeface="標楷體" panose="03000509000000000000" pitchFamily="65" charset="-120"/>
              </a:rPr>
              <a:t>- FLASH ROM </a:t>
            </a:r>
            <a:r>
              <a:rPr lang="zh-TW" altLang="en-US" sz="4400" dirty="0">
                <a:latin typeface="標楷體" panose="03000509000000000000" pitchFamily="65" charset="-120"/>
                <a:ea typeface="標楷體" panose="03000509000000000000" pitchFamily="65" charset="-120"/>
              </a:rPr>
              <a:t>驅動程式之移植 （</a:t>
            </a:r>
            <a:r>
              <a:rPr lang="en-US" altLang="zh-TW" sz="4400" dirty="0">
                <a:latin typeface="標楷體" panose="03000509000000000000" pitchFamily="65" charset="-120"/>
                <a:ea typeface="標楷體" panose="03000509000000000000" pitchFamily="65" charset="-120"/>
              </a:rPr>
              <a:t>EMMC</a:t>
            </a:r>
            <a:r>
              <a:rPr lang="zh-TW" altLang="en-US" sz="4400" dirty="0">
                <a:latin typeface="標楷體" panose="03000509000000000000" pitchFamily="65" charset="-120"/>
                <a:ea typeface="標楷體" panose="03000509000000000000" pitchFamily="65" charset="-120"/>
              </a:rPr>
              <a:t>）</a:t>
            </a:r>
            <a:br>
              <a:rPr lang="zh-TW" altLang="en-US" sz="4400" dirty="0">
                <a:latin typeface="標楷體" panose="03000509000000000000" pitchFamily="65" charset="-120"/>
                <a:ea typeface="標楷體" panose="03000509000000000000" pitchFamily="65" charset="-120"/>
              </a:rPr>
            </a:br>
            <a:endParaRPr lang="zh-TW" altLang="en-US" dirty="0"/>
          </a:p>
        </p:txBody>
      </p:sp>
      <p:pic>
        <p:nvPicPr>
          <p:cNvPr id="4" name="內容版面配置區 10" descr="一張含有 文字, 螢幕擷取畫面, 軟體, 多媒體軟體 的圖片&#10;&#10;自動產生的描述">
            <a:extLst>
              <a:ext uri="{FF2B5EF4-FFF2-40B4-BE49-F238E27FC236}">
                <a16:creationId xmlns:a16="http://schemas.microsoft.com/office/drawing/2014/main" id="{58F0C753-37B9-7AC8-01B9-4A6793C00F3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553" t="11580" r="50396" b="29360"/>
          <a:stretch/>
        </p:blipFill>
        <p:spPr>
          <a:xfrm>
            <a:off x="195584" y="2133909"/>
            <a:ext cx="5679163" cy="3908024"/>
          </a:xfrm>
        </p:spPr>
      </p:pic>
      <p:pic>
        <p:nvPicPr>
          <p:cNvPr id="6" name="內容版面配置區 8">
            <a:extLst>
              <a:ext uri="{FF2B5EF4-FFF2-40B4-BE49-F238E27FC236}">
                <a16:creationId xmlns:a16="http://schemas.microsoft.com/office/drawing/2014/main" id="{81DD0795-ED57-A9CD-984D-E89299B03AE3}"/>
              </a:ext>
            </a:extLst>
          </p:cNvPr>
          <p:cNvPicPr>
            <a:picLocks noChangeAspect="1"/>
          </p:cNvPicPr>
          <p:nvPr/>
        </p:nvPicPr>
        <p:blipFill rotWithShape="1">
          <a:blip r:embed="rId3">
            <a:extLst>
              <a:ext uri="{28A0092B-C50C-407E-A947-70E740481C1C}">
                <a14:useLocalDpi xmlns:a14="http://schemas.microsoft.com/office/drawing/2010/main" val="0"/>
              </a:ext>
            </a:extLst>
          </a:blip>
          <a:srcRect t="273" r="34297" b="32766"/>
          <a:stretch/>
        </p:blipFill>
        <p:spPr>
          <a:xfrm>
            <a:off x="6096000" y="2317967"/>
            <a:ext cx="5140806" cy="3314905"/>
          </a:xfrm>
          <a:prstGeom prst="rect">
            <a:avLst/>
          </a:prstGeom>
        </p:spPr>
      </p:pic>
    </p:spTree>
    <p:extLst>
      <p:ext uri="{BB962C8B-B14F-4D97-AF65-F5344CB8AC3E}">
        <p14:creationId xmlns:p14="http://schemas.microsoft.com/office/powerpoint/2010/main" val="37707798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9827825-B983-5449-FE07-A2CBF3FAE1F4}"/>
              </a:ext>
            </a:extLst>
          </p:cNvPr>
          <p:cNvSpPr>
            <a:spLocks noGrp="1"/>
          </p:cNvSpPr>
          <p:nvPr>
            <p:ph type="title"/>
          </p:nvPr>
        </p:nvSpPr>
        <p:spPr/>
        <p:txBody>
          <a:bodyPr>
            <a:normAutofit/>
          </a:bodyPr>
          <a:lstStyle/>
          <a:p>
            <a:r>
              <a:rPr lang="zh-TW" altLang="en-US" sz="4000" dirty="0">
                <a:latin typeface="標楷體" panose="03000509000000000000" pitchFamily="65" charset="-120"/>
                <a:ea typeface="標楷體" panose="03000509000000000000" pitchFamily="65" charset="-120"/>
              </a:rPr>
              <a:t>實作結果</a:t>
            </a:r>
            <a:r>
              <a:rPr lang="en-US" altLang="zh-TW" sz="4000" dirty="0">
                <a:latin typeface="標楷體" panose="03000509000000000000" pitchFamily="65" charset="-120"/>
                <a:ea typeface="標楷體" panose="03000509000000000000" pitchFamily="65" charset="-120"/>
              </a:rPr>
              <a:t>13.4.2-5 u-boot</a:t>
            </a:r>
            <a:r>
              <a:rPr lang="zh-TW" altLang="en-US" sz="4000" dirty="0">
                <a:latin typeface="標楷體" panose="03000509000000000000" pitchFamily="65" charset="-120"/>
                <a:ea typeface="標楷體" panose="03000509000000000000" pitchFamily="65" charset="-120"/>
              </a:rPr>
              <a:t>移植</a:t>
            </a:r>
            <a:r>
              <a:rPr lang="en-US" altLang="zh-TW" sz="4000" dirty="0">
                <a:latin typeface="標楷體" panose="03000509000000000000" pitchFamily="65" charset="-120"/>
                <a:ea typeface="標楷體" panose="03000509000000000000" pitchFamily="65" charset="-120"/>
              </a:rPr>
              <a:t>-</a:t>
            </a:r>
            <a:r>
              <a:rPr lang="zh-TW" altLang="en-US" sz="4000" dirty="0">
                <a:latin typeface="標楷體" panose="03000509000000000000" pitchFamily="65" charset="-120"/>
                <a:ea typeface="標楷體" panose="03000509000000000000" pitchFamily="65" charset="-120"/>
              </a:rPr>
              <a:t>電源管理驅動程式之移植</a:t>
            </a:r>
            <a:endParaRPr lang="zh-TW" altLang="en-US" sz="4000" dirty="0"/>
          </a:p>
        </p:txBody>
      </p:sp>
      <p:pic>
        <p:nvPicPr>
          <p:cNvPr id="4" name="內容版面配置區 10">
            <a:extLst>
              <a:ext uri="{FF2B5EF4-FFF2-40B4-BE49-F238E27FC236}">
                <a16:creationId xmlns:a16="http://schemas.microsoft.com/office/drawing/2014/main" id="{42A38687-BAD4-0FED-D214-01177B4ACD8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589" t="11407" r="50000" b="29801"/>
          <a:stretch/>
        </p:blipFill>
        <p:spPr>
          <a:xfrm>
            <a:off x="372440" y="1887474"/>
            <a:ext cx="5723560" cy="3890290"/>
          </a:xfrm>
        </p:spPr>
      </p:pic>
      <p:pic>
        <p:nvPicPr>
          <p:cNvPr id="5" name="內容版面配置區 4">
            <a:extLst>
              <a:ext uri="{FF2B5EF4-FFF2-40B4-BE49-F238E27FC236}">
                <a16:creationId xmlns:a16="http://schemas.microsoft.com/office/drawing/2014/main" id="{F05B27C6-02A4-26D9-5699-ABF24DBD738A}"/>
              </a:ext>
            </a:extLst>
          </p:cNvPr>
          <p:cNvPicPr>
            <a:picLocks noChangeAspect="1"/>
          </p:cNvPicPr>
          <p:nvPr/>
        </p:nvPicPr>
        <p:blipFill rotWithShape="1">
          <a:blip r:embed="rId3">
            <a:extLst>
              <a:ext uri="{28A0092B-C50C-407E-A947-70E740481C1C}">
                <a14:useLocalDpi xmlns:a14="http://schemas.microsoft.com/office/drawing/2010/main" val="0"/>
              </a:ext>
            </a:extLst>
          </a:blip>
          <a:srcRect l="-612" t="-1177" r="34909" b="33490"/>
          <a:stretch/>
        </p:blipFill>
        <p:spPr>
          <a:xfrm>
            <a:off x="6258758" y="2001407"/>
            <a:ext cx="3678737" cy="2397821"/>
          </a:xfrm>
          <a:prstGeom prst="rect">
            <a:avLst/>
          </a:prstGeom>
        </p:spPr>
      </p:pic>
    </p:spTree>
    <p:extLst>
      <p:ext uri="{BB962C8B-B14F-4D97-AF65-F5344CB8AC3E}">
        <p14:creationId xmlns:p14="http://schemas.microsoft.com/office/powerpoint/2010/main" val="13713063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8EE595-74D8-38F5-098F-8194176E9F24}"/>
              </a:ext>
            </a:extLst>
          </p:cNvPr>
          <p:cNvSpPr>
            <a:spLocks noGrp="1"/>
          </p:cNvSpPr>
          <p:nvPr>
            <p:ph type="title"/>
          </p:nvPr>
        </p:nvSpPr>
        <p:spPr>
          <a:xfrm>
            <a:off x="838200" y="365125"/>
            <a:ext cx="10515600" cy="2342564"/>
          </a:xfrm>
        </p:spPr>
        <p:txBody>
          <a:bodyPr>
            <a:normAutofit fontScale="90000"/>
          </a:bodyPr>
          <a:lstStyle/>
          <a:p>
            <a:r>
              <a:rPr lang="zh-TW" altLang="en-US" sz="4000" dirty="0">
                <a:latin typeface="標楷體" panose="03000509000000000000" pitchFamily="65" charset="-120"/>
                <a:ea typeface="標楷體" panose="03000509000000000000" pitchFamily="65" charset="-120"/>
              </a:rPr>
              <a:t>問一</a:t>
            </a:r>
            <a:r>
              <a:rPr lang="en-US" altLang="zh-TW" sz="4000" dirty="0">
                <a:latin typeface="標楷體" panose="03000509000000000000" pitchFamily="65" charset="-120"/>
                <a:ea typeface="標楷體" panose="03000509000000000000" pitchFamily="65" charset="-120"/>
              </a:rPr>
              <a:t>-</a:t>
            </a:r>
            <a:r>
              <a:rPr lang="zh-TW" altLang="en-US" sz="4000" dirty="0">
                <a:latin typeface="標楷體" panose="03000509000000000000" pitchFamily="65" charset="-120"/>
                <a:ea typeface="標楷體" panose="03000509000000000000" pitchFamily="65" charset="-120"/>
              </a:rPr>
              <a:t>請詳細地分析</a:t>
            </a:r>
            <a:r>
              <a:rPr lang="en-US" altLang="zh-TW" sz="4000" dirty="0">
                <a:latin typeface="標楷體" panose="03000509000000000000" pitchFamily="65" charset="-120"/>
                <a:ea typeface="標楷體" panose="03000509000000000000" pitchFamily="65" charset="-120"/>
              </a:rPr>
              <a:t>bootloader</a:t>
            </a:r>
            <a:r>
              <a:rPr lang="zh-TW" altLang="en-US" sz="4000" dirty="0">
                <a:latin typeface="標楷體" panose="03000509000000000000" pitchFamily="65" charset="-120"/>
                <a:ea typeface="標楷體" panose="03000509000000000000" pitchFamily="65" charset="-120"/>
              </a:rPr>
              <a:t>原始碼內的</a:t>
            </a:r>
            <a:r>
              <a:rPr lang="en-US" altLang="zh-TW" sz="4000" dirty="0" err="1">
                <a:latin typeface="標楷體" panose="03000509000000000000" pitchFamily="65" charset="-120"/>
                <a:ea typeface="標楷體" panose="03000509000000000000" pitchFamily="65" charset="-120"/>
              </a:rPr>
              <a:t>makefile</a:t>
            </a:r>
            <a:r>
              <a:rPr lang="zh-TW" altLang="en-US" sz="4000" dirty="0">
                <a:latin typeface="標楷體" panose="03000509000000000000" pitchFamily="65" charset="-120"/>
                <a:ea typeface="標楷體" panose="03000509000000000000" pitchFamily="65" charset="-120"/>
              </a:rPr>
              <a:t>架構與意義（請參閱手冊的第</a:t>
            </a:r>
            <a:r>
              <a:rPr lang="en-US" altLang="zh-TW" sz="4000" dirty="0">
                <a:latin typeface="標楷體" panose="03000509000000000000" pitchFamily="65" charset="-120"/>
                <a:ea typeface="標楷體" panose="03000509000000000000" pitchFamily="65" charset="-120"/>
              </a:rPr>
              <a:t>13.1.1</a:t>
            </a:r>
            <a:r>
              <a:rPr lang="zh-TW" altLang="en-US" sz="4000" dirty="0">
                <a:latin typeface="標楷體" panose="03000509000000000000" pitchFamily="65" charset="-120"/>
                <a:ea typeface="標楷體" panose="03000509000000000000" pitchFamily="65" charset="-120"/>
              </a:rPr>
              <a:t>章節的內容）？</a:t>
            </a:r>
            <a:br>
              <a:rPr lang="en-US" altLang="zh-TW" sz="4400" dirty="0"/>
            </a:br>
            <a:endParaRPr lang="zh-TW" altLang="en-US" dirty="0"/>
          </a:p>
        </p:txBody>
      </p:sp>
      <p:sp>
        <p:nvSpPr>
          <p:cNvPr id="3" name="內容版面配置區 2">
            <a:extLst>
              <a:ext uri="{FF2B5EF4-FFF2-40B4-BE49-F238E27FC236}">
                <a16:creationId xmlns:a16="http://schemas.microsoft.com/office/drawing/2014/main" id="{E614D1B3-4047-012B-A153-DA2B6B65F3D5}"/>
              </a:ext>
            </a:extLst>
          </p:cNvPr>
          <p:cNvSpPr>
            <a:spLocks noGrp="1"/>
          </p:cNvSpPr>
          <p:nvPr>
            <p:ph idx="1"/>
          </p:nvPr>
        </p:nvSpPr>
        <p:spPr>
          <a:xfrm>
            <a:off x="647700" y="1938475"/>
            <a:ext cx="10515600" cy="3762237"/>
          </a:xfrm>
        </p:spPr>
        <p:txBody>
          <a:bodyPr>
            <a:normAutofit/>
          </a:bodyPr>
          <a:lstStyle/>
          <a:p>
            <a:pPr marL="0" indent="0">
              <a:buNone/>
            </a:pPr>
            <a:r>
              <a:rPr lang="zh-TW" altLang="en-US" sz="2000" b="0" i="0" dirty="0">
                <a:solidFill>
                  <a:srgbClr val="0D0D0D"/>
                </a:solidFill>
                <a:effectLst/>
                <a:highlight>
                  <a:srgbClr val="FFFFFF"/>
                </a:highlight>
                <a:latin typeface="標楷體" panose="03000509000000000000" pitchFamily="65" charset="-120"/>
                <a:ea typeface="標楷體" panose="03000509000000000000" pitchFamily="65" charset="-120"/>
              </a:rPr>
              <a:t> 主要是為了定義編譯和建置 </a:t>
            </a:r>
            <a:r>
              <a:rPr lang="en-US" altLang="zh-TW" sz="2000" b="0" i="0" dirty="0">
                <a:solidFill>
                  <a:srgbClr val="0D0D0D"/>
                </a:solidFill>
                <a:effectLst/>
                <a:highlight>
                  <a:srgbClr val="FFFFFF"/>
                </a:highlight>
                <a:latin typeface="標楷體" panose="03000509000000000000" pitchFamily="65" charset="-120"/>
                <a:ea typeface="標楷體" panose="03000509000000000000" pitchFamily="65" charset="-120"/>
              </a:rPr>
              <a:t>Bootloader </a:t>
            </a:r>
            <a:r>
              <a:rPr lang="zh-TW" altLang="en-US" sz="2000" b="0" i="0" dirty="0">
                <a:solidFill>
                  <a:srgbClr val="0D0D0D"/>
                </a:solidFill>
                <a:effectLst/>
                <a:highlight>
                  <a:srgbClr val="FFFFFF"/>
                </a:highlight>
                <a:latin typeface="標楷體" panose="03000509000000000000" pitchFamily="65" charset="-120"/>
                <a:ea typeface="標楷體" panose="03000509000000000000" pitchFamily="65" charset="-120"/>
              </a:rPr>
              <a:t>的規則，使得開發者可以通過 </a:t>
            </a:r>
            <a:r>
              <a:rPr lang="en-US" altLang="zh-TW" sz="2000" b="0" i="0" dirty="0">
                <a:solidFill>
                  <a:srgbClr val="0D0D0D"/>
                </a:solidFill>
                <a:effectLst/>
                <a:highlight>
                  <a:srgbClr val="FFFFFF"/>
                </a:highlight>
                <a:latin typeface="標楷體" panose="03000509000000000000" pitchFamily="65" charset="-120"/>
                <a:ea typeface="標楷體" panose="03000509000000000000" pitchFamily="65" charset="-120"/>
              </a:rPr>
              <a:t>Make </a:t>
            </a:r>
            <a:r>
              <a:rPr lang="zh-TW" altLang="en-US" sz="2000" b="0" i="0" dirty="0">
                <a:solidFill>
                  <a:srgbClr val="0D0D0D"/>
                </a:solidFill>
                <a:effectLst/>
                <a:highlight>
                  <a:srgbClr val="FFFFFF"/>
                </a:highlight>
                <a:latin typeface="標楷體" panose="03000509000000000000" pitchFamily="65" charset="-120"/>
                <a:ea typeface="標楷體" panose="03000509000000000000" pitchFamily="65" charset="-120"/>
              </a:rPr>
              <a:t>工具來自動化地進行編譯和建置，從而提高開發效率。</a:t>
            </a:r>
            <a:endParaRPr lang="zh-TW" altLang="en-US" sz="2000" dirty="0">
              <a:latin typeface="標楷體" panose="03000509000000000000" pitchFamily="65" charset="-120"/>
              <a:ea typeface="標楷體" panose="03000509000000000000" pitchFamily="65" charset="-120"/>
            </a:endParaRPr>
          </a:p>
        </p:txBody>
      </p:sp>
      <p:sp>
        <p:nvSpPr>
          <p:cNvPr id="4" name="文字方塊 3">
            <a:extLst>
              <a:ext uri="{FF2B5EF4-FFF2-40B4-BE49-F238E27FC236}">
                <a16:creationId xmlns:a16="http://schemas.microsoft.com/office/drawing/2014/main" id="{B952AC1C-D69E-298E-92F0-749B9EAD4494}"/>
              </a:ext>
            </a:extLst>
          </p:cNvPr>
          <p:cNvSpPr txBox="1"/>
          <p:nvPr/>
        </p:nvSpPr>
        <p:spPr>
          <a:xfrm>
            <a:off x="764299" y="2532856"/>
            <a:ext cx="10110460" cy="3970318"/>
          </a:xfrm>
          <a:prstGeom prst="rect">
            <a:avLst/>
          </a:prstGeom>
          <a:noFill/>
        </p:spPr>
        <p:txBody>
          <a:bodyPr wrap="none" rtlCol="0">
            <a:spAutoFit/>
          </a:bodyPr>
          <a:lstStyle/>
          <a:p>
            <a:pPr algn="l">
              <a:buFont typeface="+mj-lt"/>
              <a:buAutoNum type="arabicPeriod"/>
            </a:pPr>
            <a:r>
              <a:rPr lang="zh-TW" altLang="en-US" b="1" i="0" dirty="0">
                <a:solidFill>
                  <a:srgbClr val="0D0D0D"/>
                </a:solidFill>
                <a:effectLst/>
                <a:highlight>
                  <a:srgbClr val="FFFFFF"/>
                </a:highlight>
                <a:latin typeface="標楷體" panose="03000509000000000000" pitchFamily="65" charset="-120"/>
                <a:ea typeface="標楷體" panose="03000509000000000000" pitchFamily="65" charset="-120"/>
              </a:rPr>
              <a:t>目標</a:t>
            </a:r>
            <a:r>
              <a:rPr lang="en-US" altLang="zh-TW" b="1" i="0" dirty="0">
                <a:solidFill>
                  <a:srgbClr val="0D0D0D"/>
                </a:solidFill>
                <a:effectLst/>
                <a:highlight>
                  <a:srgbClr val="FFFFFF"/>
                </a:highlight>
                <a:latin typeface="標楷體" panose="03000509000000000000" pitchFamily="65" charset="-120"/>
                <a:ea typeface="標楷體" panose="03000509000000000000" pitchFamily="65" charset="-120"/>
              </a:rPr>
              <a:t>(Targets)</a:t>
            </a:r>
            <a:r>
              <a:rPr lang="zh-TW" altLang="en-US" b="1" i="0" dirty="0">
                <a:solidFill>
                  <a:srgbClr val="0D0D0D"/>
                </a:solidFill>
                <a:effectLst/>
                <a:highlight>
                  <a:srgbClr val="FFFFFF"/>
                </a:highlight>
                <a:latin typeface="標楷體" panose="03000509000000000000" pitchFamily="65" charset="-120"/>
                <a:ea typeface="標楷體" panose="03000509000000000000" pitchFamily="65" charset="-120"/>
              </a:rPr>
              <a:t>定義</a:t>
            </a:r>
            <a:r>
              <a:rPr lang="zh-TW" altLang="en-US" b="0" i="0" dirty="0">
                <a:solidFill>
                  <a:srgbClr val="0D0D0D"/>
                </a:solidFill>
                <a:effectLst/>
                <a:highlight>
                  <a:srgbClr val="FFFFFF"/>
                </a:highlight>
                <a:latin typeface="標楷體" panose="03000509000000000000" pitchFamily="65" charset="-120"/>
                <a:ea typeface="標楷體" panose="03000509000000000000" pitchFamily="65" charset="-120"/>
              </a:rPr>
              <a:t>：</a:t>
            </a:r>
          </a:p>
          <a:p>
            <a:pPr lvl="1" algn="l"/>
            <a:r>
              <a:rPr lang="en-US" altLang="zh-TW" b="0" i="0" dirty="0" err="1">
                <a:solidFill>
                  <a:srgbClr val="0D0D0D"/>
                </a:solidFill>
                <a:effectLst/>
                <a:highlight>
                  <a:srgbClr val="FFFFFF"/>
                </a:highlight>
                <a:latin typeface="標楷體" panose="03000509000000000000" pitchFamily="65" charset="-120"/>
                <a:ea typeface="標楷體" panose="03000509000000000000" pitchFamily="65" charset="-120"/>
              </a:rPr>
              <a:t>Makefile</a:t>
            </a:r>
            <a:r>
              <a:rPr lang="en-US" altLang="zh-TW" b="0" i="0" dirty="0">
                <a:solidFill>
                  <a:srgbClr val="0D0D0D"/>
                </a:solidFill>
                <a:effectLst/>
                <a:highlight>
                  <a:srgbClr val="FFFFFF"/>
                </a:highlight>
                <a:latin typeface="標楷體" panose="03000509000000000000" pitchFamily="65" charset="-120"/>
                <a:ea typeface="標楷體" panose="03000509000000000000" pitchFamily="65" charset="-120"/>
              </a:rPr>
              <a:t> </a:t>
            </a:r>
            <a:r>
              <a:rPr lang="zh-TW" altLang="en-US" b="0" i="0" dirty="0">
                <a:solidFill>
                  <a:srgbClr val="0D0D0D"/>
                </a:solidFill>
                <a:effectLst/>
                <a:highlight>
                  <a:srgbClr val="FFFFFF"/>
                </a:highlight>
                <a:latin typeface="標楷體" panose="03000509000000000000" pitchFamily="65" charset="-120"/>
                <a:ea typeface="標楷體" panose="03000509000000000000" pitchFamily="65" charset="-120"/>
              </a:rPr>
              <a:t>中的目標可能包括建置 </a:t>
            </a:r>
            <a:r>
              <a:rPr lang="en-US" altLang="zh-TW" b="0" i="0" dirty="0">
                <a:solidFill>
                  <a:srgbClr val="0D0D0D"/>
                </a:solidFill>
                <a:effectLst/>
                <a:highlight>
                  <a:srgbClr val="FFFFFF"/>
                </a:highlight>
                <a:latin typeface="標楷體" panose="03000509000000000000" pitchFamily="65" charset="-120"/>
                <a:ea typeface="標楷體" panose="03000509000000000000" pitchFamily="65" charset="-120"/>
              </a:rPr>
              <a:t>Bootloader </a:t>
            </a:r>
            <a:r>
              <a:rPr lang="zh-TW" altLang="en-US" b="0" i="0" dirty="0">
                <a:solidFill>
                  <a:srgbClr val="0D0D0D"/>
                </a:solidFill>
                <a:effectLst/>
                <a:highlight>
                  <a:srgbClr val="FFFFFF"/>
                </a:highlight>
                <a:latin typeface="標楷體" panose="03000509000000000000" pitchFamily="65" charset="-120"/>
                <a:ea typeface="標楷體" panose="03000509000000000000" pitchFamily="65" charset="-120"/>
              </a:rPr>
              <a:t>程式、生成映像檔、清理中間檔案等。</a:t>
            </a:r>
          </a:p>
          <a:p>
            <a:pPr algn="l">
              <a:buFont typeface="+mj-lt"/>
              <a:buAutoNum type="arabicPeriod"/>
            </a:pPr>
            <a:r>
              <a:rPr lang="zh-TW" altLang="en-US" b="1" i="0" dirty="0">
                <a:solidFill>
                  <a:srgbClr val="0D0D0D"/>
                </a:solidFill>
                <a:effectLst/>
                <a:highlight>
                  <a:srgbClr val="FFFFFF"/>
                </a:highlight>
                <a:latin typeface="標楷體" panose="03000509000000000000" pitchFamily="65" charset="-120"/>
                <a:ea typeface="標楷體" panose="03000509000000000000" pitchFamily="65" charset="-120"/>
              </a:rPr>
              <a:t>變數</a:t>
            </a:r>
            <a:r>
              <a:rPr lang="en-US" altLang="zh-TW" b="1" i="0" dirty="0">
                <a:solidFill>
                  <a:srgbClr val="0D0D0D"/>
                </a:solidFill>
                <a:effectLst/>
                <a:highlight>
                  <a:srgbClr val="FFFFFF"/>
                </a:highlight>
                <a:latin typeface="標楷體" panose="03000509000000000000" pitchFamily="65" charset="-120"/>
                <a:ea typeface="標楷體" panose="03000509000000000000" pitchFamily="65" charset="-120"/>
              </a:rPr>
              <a:t>(Variables)</a:t>
            </a:r>
            <a:r>
              <a:rPr lang="zh-TW" altLang="en-US" b="1" i="0" dirty="0">
                <a:solidFill>
                  <a:srgbClr val="0D0D0D"/>
                </a:solidFill>
                <a:effectLst/>
                <a:highlight>
                  <a:srgbClr val="FFFFFF"/>
                </a:highlight>
                <a:latin typeface="標楷體" panose="03000509000000000000" pitchFamily="65" charset="-120"/>
                <a:ea typeface="標楷體" panose="03000509000000000000" pitchFamily="65" charset="-120"/>
              </a:rPr>
              <a:t>設定</a:t>
            </a:r>
            <a:r>
              <a:rPr lang="zh-TW" altLang="en-US" b="0" i="0" dirty="0">
                <a:solidFill>
                  <a:srgbClr val="0D0D0D"/>
                </a:solidFill>
                <a:effectLst/>
                <a:highlight>
                  <a:srgbClr val="FFFFFF"/>
                </a:highlight>
                <a:latin typeface="標楷體" panose="03000509000000000000" pitchFamily="65" charset="-120"/>
                <a:ea typeface="標楷體" panose="03000509000000000000" pitchFamily="65" charset="-120"/>
              </a:rPr>
              <a:t>：</a:t>
            </a:r>
          </a:p>
          <a:p>
            <a:pPr lvl="1" algn="l"/>
            <a:r>
              <a:rPr lang="zh-TW" altLang="en-US" b="0" i="0" dirty="0">
                <a:solidFill>
                  <a:srgbClr val="0D0D0D"/>
                </a:solidFill>
                <a:effectLst/>
                <a:highlight>
                  <a:srgbClr val="FFFFFF"/>
                </a:highlight>
                <a:latin typeface="標楷體" panose="03000509000000000000" pitchFamily="65" charset="-120"/>
                <a:ea typeface="標楷體" panose="03000509000000000000" pitchFamily="65" charset="-120"/>
              </a:rPr>
              <a:t>可能會定義一些變數，例如編譯器名稱、編譯選項、輸出路徑等。</a:t>
            </a:r>
          </a:p>
          <a:p>
            <a:pPr algn="l">
              <a:buFont typeface="+mj-lt"/>
              <a:buAutoNum type="arabicPeriod"/>
            </a:pPr>
            <a:r>
              <a:rPr lang="zh-TW" altLang="en-US" b="1" i="0" dirty="0">
                <a:solidFill>
                  <a:srgbClr val="0D0D0D"/>
                </a:solidFill>
                <a:effectLst/>
                <a:highlight>
                  <a:srgbClr val="FFFFFF"/>
                </a:highlight>
                <a:latin typeface="標楷體" panose="03000509000000000000" pitchFamily="65" charset="-120"/>
                <a:ea typeface="標楷體" panose="03000509000000000000" pitchFamily="65" charset="-120"/>
              </a:rPr>
              <a:t>依賴關係</a:t>
            </a:r>
            <a:r>
              <a:rPr lang="en-US" altLang="zh-TW" b="1" i="0" dirty="0">
                <a:solidFill>
                  <a:srgbClr val="0D0D0D"/>
                </a:solidFill>
                <a:effectLst/>
                <a:highlight>
                  <a:srgbClr val="FFFFFF"/>
                </a:highlight>
                <a:latin typeface="標楷體" panose="03000509000000000000" pitchFamily="65" charset="-120"/>
                <a:ea typeface="標楷體" panose="03000509000000000000" pitchFamily="65" charset="-120"/>
              </a:rPr>
              <a:t>(Dependencies)</a:t>
            </a:r>
            <a:r>
              <a:rPr lang="zh-TW" altLang="en-US" b="1" i="0" dirty="0">
                <a:solidFill>
                  <a:srgbClr val="0D0D0D"/>
                </a:solidFill>
                <a:effectLst/>
                <a:highlight>
                  <a:srgbClr val="FFFFFF"/>
                </a:highlight>
                <a:latin typeface="標楷體" panose="03000509000000000000" pitchFamily="65" charset="-120"/>
                <a:ea typeface="標楷體" panose="03000509000000000000" pitchFamily="65" charset="-120"/>
              </a:rPr>
              <a:t>指定</a:t>
            </a:r>
            <a:r>
              <a:rPr lang="zh-TW" altLang="en-US" b="0" i="0" dirty="0">
                <a:solidFill>
                  <a:srgbClr val="0D0D0D"/>
                </a:solidFill>
                <a:effectLst/>
                <a:highlight>
                  <a:srgbClr val="FFFFFF"/>
                </a:highlight>
                <a:latin typeface="標楷體" panose="03000509000000000000" pitchFamily="65" charset="-120"/>
                <a:ea typeface="標楷體" panose="03000509000000000000" pitchFamily="65" charset="-120"/>
              </a:rPr>
              <a:t>：</a:t>
            </a:r>
          </a:p>
          <a:p>
            <a:pPr lvl="1" algn="l"/>
            <a:r>
              <a:rPr lang="zh-TW" altLang="en-US" b="0" i="0" dirty="0">
                <a:solidFill>
                  <a:srgbClr val="0D0D0D"/>
                </a:solidFill>
                <a:effectLst/>
                <a:highlight>
                  <a:srgbClr val="FFFFFF"/>
                </a:highlight>
                <a:latin typeface="標楷體" panose="03000509000000000000" pitchFamily="65" charset="-120"/>
                <a:ea typeface="標楷體" panose="03000509000000000000" pitchFamily="65" charset="-120"/>
              </a:rPr>
              <a:t>指定每個目標所依賴的檔案或其他目標，例如依賴於源程式碼檔案、頭檔案、連結器腳本等。</a:t>
            </a:r>
          </a:p>
          <a:p>
            <a:pPr algn="l">
              <a:buFont typeface="+mj-lt"/>
              <a:buAutoNum type="arabicPeriod"/>
            </a:pPr>
            <a:r>
              <a:rPr lang="zh-TW" altLang="en-US" b="1" i="0" dirty="0">
                <a:solidFill>
                  <a:srgbClr val="0D0D0D"/>
                </a:solidFill>
                <a:effectLst/>
                <a:highlight>
                  <a:srgbClr val="FFFFFF"/>
                </a:highlight>
                <a:latin typeface="標楷體" panose="03000509000000000000" pitchFamily="65" charset="-120"/>
                <a:ea typeface="標楷體" panose="03000509000000000000" pitchFamily="65" charset="-120"/>
              </a:rPr>
              <a:t>規則</a:t>
            </a:r>
            <a:r>
              <a:rPr lang="en-US" altLang="zh-TW" b="1" i="0" dirty="0">
                <a:solidFill>
                  <a:srgbClr val="0D0D0D"/>
                </a:solidFill>
                <a:effectLst/>
                <a:highlight>
                  <a:srgbClr val="FFFFFF"/>
                </a:highlight>
                <a:latin typeface="標楷體" panose="03000509000000000000" pitchFamily="65" charset="-120"/>
                <a:ea typeface="標楷體" panose="03000509000000000000" pitchFamily="65" charset="-120"/>
              </a:rPr>
              <a:t>(Rules)</a:t>
            </a:r>
            <a:r>
              <a:rPr lang="zh-TW" altLang="en-US" b="1" i="0" dirty="0">
                <a:solidFill>
                  <a:srgbClr val="0D0D0D"/>
                </a:solidFill>
                <a:effectLst/>
                <a:highlight>
                  <a:srgbClr val="FFFFFF"/>
                </a:highlight>
                <a:latin typeface="標楷體" panose="03000509000000000000" pitchFamily="65" charset="-120"/>
                <a:ea typeface="標楷體" panose="03000509000000000000" pitchFamily="65" charset="-120"/>
              </a:rPr>
              <a:t>定義</a:t>
            </a:r>
            <a:r>
              <a:rPr lang="zh-TW" altLang="en-US" b="0" i="0" dirty="0">
                <a:solidFill>
                  <a:srgbClr val="0D0D0D"/>
                </a:solidFill>
                <a:effectLst/>
                <a:highlight>
                  <a:srgbClr val="FFFFFF"/>
                </a:highlight>
                <a:latin typeface="標楷體" panose="03000509000000000000" pitchFamily="65" charset="-120"/>
                <a:ea typeface="標楷體" panose="03000509000000000000" pitchFamily="65" charset="-120"/>
              </a:rPr>
              <a:t>：</a:t>
            </a:r>
          </a:p>
          <a:p>
            <a:pPr lvl="1" algn="l"/>
            <a:r>
              <a:rPr lang="zh-TW" altLang="en-US" b="0" i="0" dirty="0">
                <a:solidFill>
                  <a:srgbClr val="0D0D0D"/>
                </a:solidFill>
                <a:effectLst/>
                <a:highlight>
                  <a:srgbClr val="FFFFFF"/>
                </a:highlight>
                <a:latin typeface="標楷體" panose="03000509000000000000" pitchFamily="65" charset="-120"/>
                <a:ea typeface="標楷體" panose="03000509000000000000" pitchFamily="65" charset="-120"/>
              </a:rPr>
              <a:t>指定如何建置目標，例如編譯指令和連結指令。規則通常包含了目標、依賴、命令等部分。</a:t>
            </a:r>
          </a:p>
          <a:p>
            <a:pPr algn="l">
              <a:buFont typeface="+mj-lt"/>
              <a:buAutoNum type="arabicPeriod"/>
            </a:pPr>
            <a:r>
              <a:rPr lang="zh-TW" altLang="en-US" b="1" i="0" dirty="0">
                <a:solidFill>
                  <a:srgbClr val="0D0D0D"/>
                </a:solidFill>
                <a:effectLst/>
                <a:highlight>
                  <a:srgbClr val="FFFFFF"/>
                </a:highlight>
                <a:latin typeface="標楷體" panose="03000509000000000000" pitchFamily="65" charset="-120"/>
                <a:ea typeface="標楷體" panose="03000509000000000000" pitchFamily="65" charset="-120"/>
              </a:rPr>
              <a:t>特殊目標</a:t>
            </a:r>
            <a:r>
              <a:rPr lang="en-US" altLang="zh-TW" b="1" i="0" dirty="0">
                <a:solidFill>
                  <a:srgbClr val="0D0D0D"/>
                </a:solidFill>
                <a:effectLst/>
                <a:highlight>
                  <a:srgbClr val="FFFFFF"/>
                </a:highlight>
                <a:latin typeface="標楷體" panose="03000509000000000000" pitchFamily="65" charset="-120"/>
                <a:ea typeface="標楷體" panose="03000509000000000000" pitchFamily="65" charset="-120"/>
              </a:rPr>
              <a:t>(Special Targets)</a:t>
            </a:r>
            <a:r>
              <a:rPr lang="zh-TW" altLang="en-US" b="1" i="0" dirty="0">
                <a:solidFill>
                  <a:srgbClr val="0D0D0D"/>
                </a:solidFill>
                <a:effectLst/>
                <a:highlight>
                  <a:srgbClr val="FFFFFF"/>
                </a:highlight>
                <a:latin typeface="標楷體" panose="03000509000000000000" pitchFamily="65" charset="-120"/>
                <a:ea typeface="標楷體" panose="03000509000000000000" pitchFamily="65" charset="-120"/>
              </a:rPr>
              <a:t>指定</a:t>
            </a:r>
            <a:r>
              <a:rPr lang="zh-TW" altLang="en-US" b="0" i="0" dirty="0">
                <a:solidFill>
                  <a:srgbClr val="0D0D0D"/>
                </a:solidFill>
                <a:effectLst/>
                <a:highlight>
                  <a:srgbClr val="FFFFFF"/>
                </a:highlight>
                <a:latin typeface="標楷體" panose="03000509000000000000" pitchFamily="65" charset="-120"/>
                <a:ea typeface="標楷體" panose="03000509000000000000" pitchFamily="65" charset="-120"/>
              </a:rPr>
              <a:t>：</a:t>
            </a:r>
          </a:p>
          <a:p>
            <a:pPr lvl="1" algn="l"/>
            <a:r>
              <a:rPr lang="zh-TW" altLang="en-US" b="0" i="0" dirty="0">
                <a:solidFill>
                  <a:srgbClr val="0D0D0D"/>
                </a:solidFill>
                <a:effectLst/>
                <a:highlight>
                  <a:srgbClr val="FFFFFF"/>
                </a:highlight>
                <a:latin typeface="標楷體" panose="03000509000000000000" pitchFamily="65" charset="-120"/>
                <a:ea typeface="標楷體" panose="03000509000000000000" pitchFamily="65" charset="-120"/>
              </a:rPr>
              <a:t>可能會定義一些特殊的目標，例如清理目標</a:t>
            </a:r>
            <a:r>
              <a:rPr lang="en-US" altLang="zh-TW" b="0" i="0" dirty="0">
                <a:solidFill>
                  <a:srgbClr val="0D0D0D"/>
                </a:solidFill>
                <a:effectLst/>
                <a:highlight>
                  <a:srgbClr val="FFFFFF"/>
                </a:highlight>
                <a:latin typeface="標楷體" panose="03000509000000000000" pitchFamily="65" charset="-120"/>
                <a:ea typeface="標楷體" panose="03000509000000000000" pitchFamily="65" charset="-120"/>
              </a:rPr>
              <a:t>(clean)</a:t>
            </a:r>
            <a:r>
              <a:rPr lang="zh-TW" altLang="en-US" b="0" i="0" dirty="0">
                <a:solidFill>
                  <a:srgbClr val="0D0D0D"/>
                </a:solidFill>
                <a:effectLst/>
                <a:highlight>
                  <a:srgbClr val="FFFFFF"/>
                </a:highlight>
                <a:latin typeface="標楷體" panose="03000509000000000000" pitchFamily="65" charset="-120"/>
                <a:ea typeface="標楷體" panose="03000509000000000000" pitchFamily="65" charset="-120"/>
              </a:rPr>
              <a:t>用於刪除編譯生成的檔案。</a:t>
            </a:r>
          </a:p>
          <a:p>
            <a:pPr algn="l">
              <a:buFont typeface="+mj-lt"/>
              <a:buAutoNum type="arabicPeriod"/>
            </a:pPr>
            <a:r>
              <a:rPr lang="zh-TW" altLang="en-US" b="1" i="0" dirty="0">
                <a:solidFill>
                  <a:srgbClr val="0D0D0D"/>
                </a:solidFill>
                <a:effectLst/>
                <a:highlight>
                  <a:srgbClr val="FFFFFF"/>
                </a:highlight>
                <a:latin typeface="標楷體" panose="03000509000000000000" pitchFamily="65" charset="-120"/>
                <a:ea typeface="標楷體" panose="03000509000000000000" pitchFamily="65" charset="-120"/>
              </a:rPr>
              <a:t>使用內建函數</a:t>
            </a:r>
            <a:r>
              <a:rPr lang="en-US" altLang="zh-TW" b="1" i="0" dirty="0">
                <a:solidFill>
                  <a:srgbClr val="0D0D0D"/>
                </a:solidFill>
                <a:effectLst/>
                <a:highlight>
                  <a:srgbClr val="FFFFFF"/>
                </a:highlight>
                <a:latin typeface="標楷體" panose="03000509000000000000" pitchFamily="65" charset="-120"/>
                <a:ea typeface="標楷體" panose="03000509000000000000" pitchFamily="65" charset="-120"/>
              </a:rPr>
              <a:t>(Built-in Functions)</a:t>
            </a:r>
            <a:r>
              <a:rPr lang="zh-TW" altLang="en-US" b="0" i="0" dirty="0">
                <a:solidFill>
                  <a:srgbClr val="0D0D0D"/>
                </a:solidFill>
                <a:effectLst/>
                <a:highlight>
                  <a:srgbClr val="FFFFFF"/>
                </a:highlight>
                <a:latin typeface="標楷體" panose="03000509000000000000" pitchFamily="65" charset="-120"/>
                <a:ea typeface="標楷體" panose="03000509000000000000" pitchFamily="65" charset="-120"/>
              </a:rPr>
              <a:t>：</a:t>
            </a:r>
          </a:p>
          <a:p>
            <a:pPr lvl="1" algn="l"/>
            <a:r>
              <a:rPr lang="zh-TW" altLang="en-US" b="0" i="0" dirty="0">
                <a:solidFill>
                  <a:srgbClr val="0D0D0D"/>
                </a:solidFill>
                <a:effectLst/>
                <a:highlight>
                  <a:srgbClr val="FFFFFF"/>
                </a:highlight>
                <a:latin typeface="標楷體" panose="03000509000000000000" pitchFamily="65" charset="-120"/>
                <a:ea typeface="標楷體" panose="03000509000000000000" pitchFamily="65" charset="-120"/>
              </a:rPr>
              <a:t>可能會使用一些內建函數來執行特定的操作，例如查找檔案、取得檔案名稱等。</a:t>
            </a:r>
          </a:p>
          <a:p>
            <a:r>
              <a:rPr lang="zh-TW" altLang="en-US" dirty="0">
                <a:latin typeface="標楷體" panose="03000509000000000000" pitchFamily="65" charset="-120"/>
                <a:ea typeface="標楷體" panose="03000509000000000000" pitchFamily="65" charset="-120"/>
              </a:rPr>
              <a:t>根據提供的章節內容，</a:t>
            </a:r>
            <a:r>
              <a:rPr lang="en-US" altLang="zh-TW" dirty="0">
                <a:latin typeface="標楷體" panose="03000509000000000000" pitchFamily="65" charset="-120"/>
                <a:ea typeface="標楷體" panose="03000509000000000000" pitchFamily="65" charset="-120"/>
              </a:rPr>
              <a:t>Bootloader </a:t>
            </a:r>
            <a:r>
              <a:rPr lang="zh-TW" altLang="en-US" dirty="0">
                <a:latin typeface="標楷體" panose="03000509000000000000" pitchFamily="65" charset="-120"/>
                <a:ea typeface="標楷體" panose="03000509000000000000" pitchFamily="65" charset="-120"/>
              </a:rPr>
              <a:t>的 </a:t>
            </a:r>
            <a:r>
              <a:rPr lang="en-US" altLang="zh-TW" dirty="0" err="1">
                <a:latin typeface="標楷體" panose="03000509000000000000" pitchFamily="65" charset="-120"/>
                <a:ea typeface="標楷體" panose="03000509000000000000" pitchFamily="65" charset="-120"/>
              </a:rPr>
              <a:t>Makefile</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可能會根據目標板的具體架構和需求進行定制，</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包括支援的處理器架構、安裝媒介、啟動過程、操作模式等。</a:t>
            </a:r>
          </a:p>
        </p:txBody>
      </p:sp>
    </p:spTree>
    <p:extLst>
      <p:ext uri="{BB962C8B-B14F-4D97-AF65-F5344CB8AC3E}">
        <p14:creationId xmlns:p14="http://schemas.microsoft.com/office/powerpoint/2010/main" val="33119657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5F0062-F1AC-E5D7-4C89-E8C4902833C3}"/>
              </a:ext>
            </a:extLst>
          </p:cNvPr>
          <p:cNvSpPr>
            <a:spLocks noGrp="1"/>
          </p:cNvSpPr>
          <p:nvPr>
            <p:ph type="title"/>
          </p:nvPr>
        </p:nvSpPr>
        <p:spPr>
          <a:xfrm>
            <a:off x="838200" y="686493"/>
            <a:ext cx="10515600" cy="1325563"/>
          </a:xfrm>
        </p:spPr>
        <p:txBody>
          <a:bodyPr>
            <a:noAutofit/>
          </a:bodyPr>
          <a:lstStyle/>
          <a:p>
            <a:r>
              <a:rPr lang="zh-TW" altLang="en-US" sz="2800" dirty="0">
                <a:latin typeface="標楷體" panose="03000509000000000000" pitchFamily="65" charset="-120"/>
                <a:ea typeface="標楷體" panose="03000509000000000000" pitchFamily="65" charset="-120"/>
              </a:rPr>
              <a:t>問二</a:t>
            </a:r>
            <a:r>
              <a:rPr lang="en-US" altLang="zh-TW" sz="2800" dirty="0">
                <a:latin typeface="標楷體" panose="03000509000000000000" pitchFamily="65" charset="-120"/>
                <a:ea typeface="標楷體" panose="03000509000000000000" pitchFamily="65" charset="-120"/>
              </a:rPr>
              <a:t>-</a:t>
            </a:r>
            <a:r>
              <a:rPr lang="zh-TW" altLang="en-US" sz="2800" dirty="0"/>
              <a:t>分析</a:t>
            </a:r>
            <a:r>
              <a:rPr lang="en-US" altLang="zh-TW" sz="2800" dirty="0"/>
              <a:t>bootloader</a:t>
            </a:r>
            <a:r>
              <a:rPr lang="zh-TW" altLang="en-US" sz="2800" dirty="0"/>
              <a:t>開機程式中的</a:t>
            </a:r>
            <a:r>
              <a:rPr lang="en-US" altLang="zh-TW" sz="2800" dirty="0"/>
              <a:t>u-boot-2013.01.tar.bz2\u-boot-2013.01\common\</a:t>
            </a:r>
            <a:r>
              <a:rPr lang="en-US" altLang="zh-TW" sz="2800" dirty="0" err="1"/>
              <a:t>main.c</a:t>
            </a:r>
            <a:r>
              <a:rPr lang="zh-TW" altLang="en-US" sz="2800" dirty="0"/>
              <a:t>主程式，並畫出該程式的流程圖（請參閱手冊的第</a:t>
            </a:r>
            <a:r>
              <a:rPr lang="en-US" altLang="zh-TW" sz="2800" dirty="0"/>
              <a:t>13.1.2</a:t>
            </a:r>
            <a:r>
              <a:rPr lang="zh-TW" altLang="en-US" sz="2800" dirty="0"/>
              <a:t>章節的內容，關鍵詞：</a:t>
            </a:r>
            <a:r>
              <a:rPr lang="en-US" altLang="zh-TW" sz="2800" dirty="0"/>
              <a:t>stop autoboot, reset, RAM, root, kernel</a:t>
            </a:r>
            <a:r>
              <a:rPr lang="zh-TW" altLang="en-US" sz="2800" dirty="0"/>
              <a:t>）？ </a:t>
            </a:r>
          </a:p>
        </p:txBody>
      </p:sp>
      <p:pic>
        <p:nvPicPr>
          <p:cNvPr id="5" name="內容版面配置區 4" descr="一張含有 文字, 螢幕擷取畫面, 字型, 數字 的圖片&#10;&#10;自動產生的描述">
            <a:extLst>
              <a:ext uri="{FF2B5EF4-FFF2-40B4-BE49-F238E27FC236}">
                <a16:creationId xmlns:a16="http://schemas.microsoft.com/office/drawing/2014/main" id="{BC20E70E-AA61-7FD5-06D7-1C6D3183DF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26073" y="1967107"/>
            <a:ext cx="6370377" cy="4593033"/>
          </a:xfrm>
        </p:spPr>
      </p:pic>
    </p:spTree>
    <p:extLst>
      <p:ext uri="{BB962C8B-B14F-4D97-AF65-F5344CB8AC3E}">
        <p14:creationId xmlns:p14="http://schemas.microsoft.com/office/powerpoint/2010/main" val="7998710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9FE580A-F80F-7B01-70CD-D387809E67C1}"/>
              </a:ext>
            </a:extLst>
          </p:cNvPr>
          <p:cNvSpPr>
            <a:spLocks noGrp="1"/>
          </p:cNvSpPr>
          <p:nvPr>
            <p:ph type="title"/>
          </p:nvPr>
        </p:nvSpPr>
        <p:spPr>
          <a:xfrm>
            <a:off x="562992" y="1141"/>
            <a:ext cx="10515600" cy="1325563"/>
          </a:xfrm>
        </p:spPr>
        <p:txBody>
          <a:bodyPr>
            <a:normAutofit/>
          </a:bodyPr>
          <a:lstStyle/>
          <a:p>
            <a:r>
              <a:rPr lang="zh-TW" altLang="en-US" sz="3200" dirty="0">
                <a:latin typeface="標楷體" panose="03000509000000000000" pitchFamily="65" charset="-120"/>
                <a:ea typeface="標楷體" panose="03000509000000000000" pitchFamily="65" charset="-120"/>
                <a:cs typeface="Times New Roman" panose="02020603050405020304" pitchFamily="18" charset="0"/>
              </a:rPr>
              <a:t>為何做出來後結果</a:t>
            </a:r>
            <a:r>
              <a:rPr lang="en-US" altLang="zh-TW" sz="3200" dirty="0" err="1">
                <a:latin typeface="標楷體" panose="03000509000000000000" pitchFamily="65" charset="-120"/>
                <a:ea typeface="標楷體" panose="03000509000000000000" pitchFamily="65" charset="-120"/>
                <a:cs typeface="Times New Roman" panose="02020603050405020304" pitchFamily="18" charset="0"/>
              </a:rPr>
              <a:t>mmco</a:t>
            </a:r>
            <a:r>
              <a:rPr lang="zh-TW" altLang="en-US" sz="3200" dirty="0">
                <a:latin typeface="標楷體" panose="03000509000000000000" pitchFamily="65" charset="-120"/>
                <a:ea typeface="標楷體" panose="03000509000000000000" pitchFamily="65" charset="-120"/>
                <a:cs typeface="Times New Roman" panose="02020603050405020304" pitchFamily="18" charset="0"/>
              </a:rPr>
              <a:t>會跟講義的不太一樣</a:t>
            </a:r>
            <a:r>
              <a:rPr lang="en-US" altLang="zh-TW" sz="3200" dirty="0">
                <a:latin typeface="標楷體" panose="03000509000000000000" pitchFamily="65" charset="-120"/>
                <a:ea typeface="標楷體" panose="03000509000000000000" pitchFamily="65" charset="-120"/>
                <a:cs typeface="Times New Roman" panose="02020603050405020304" pitchFamily="18" charset="0"/>
              </a:rPr>
              <a:t>?</a:t>
            </a:r>
            <a:endParaRPr lang="zh-TW" altLang="en-US" sz="3200" dirty="0">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4" name="內容版面配置區 4">
            <a:extLst>
              <a:ext uri="{FF2B5EF4-FFF2-40B4-BE49-F238E27FC236}">
                <a16:creationId xmlns:a16="http://schemas.microsoft.com/office/drawing/2014/main" id="{AA7D4748-EBE1-FD94-74BC-D80B61CD408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12" t="-1177" r="34909" b="33490"/>
          <a:stretch/>
        </p:blipFill>
        <p:spPr>
          <a:xfrm>
            <a:off x="284281" y="1171853"/>
            <a:ext cx="4826628" cy="3145994"/>
          </a:xfrm>
          <a:prstGeom prst="rect">
            <a:avLst/>
          </a:prstGeom>
        </p:spPr>
      </p:pic>
      <p:pic>
        <p:nvPicPr>
          <p:cNvPr id="6" name="圖片 5" descr="一張含有 文字, 螢幕擷取畫面, 軟體, 多媒體軟體 的圖片&#10;&#10;自動產生的描述">
            <a:extLst>
              <a:ext uri="{FF2B5EF4-FFF2-40B4-BE49-F238E27FC236}">
                <a16:creationId xmlns:a16="http://schemas.microsoft.com/office/drawing/2014/main" id="{801D4651-516E-0131-C04E-520DB3691AB9}"/>
              </a:ext>
            </a:extLst>
          </p:cNvPr>
          <p:cNvPicPr>
            <a:picLocks noChangeAspect="1"/>
          </p:cNvPicPr>
          <p:nvPr/>
        </p:nvPicPr>
        <p:blipFill rotWithShape="1">
          <a:blip r:embed="rId3">
            <a:extLst>
              <a:ext uri="{28A0092B-C50C-407E-A947-70E740481C1C}">
                <a14:useLocalDpi xmlns:a14="http://schemas.microsoft.com/office/drawing/2010/main" val="0"/>
              </a:ext>
            </a:extLst>
          </a:blip>
          <a:srcRect l="23374" t="20222" r="30316" b="3843"/>
          <a:stretch/>
        </p:blipFill>
        <p:spPr>
          <a:xfrm>
            <a:off x="5820792" y="1067781"/>
            <a:ext cx="4695547" cy="4090146"/>
          </a:xfrm>
          <a:prstGeom prst="rect">
            <a:avLst/>
          </a:prstGeom>
        </p:spPr>
      </p:pic>
      <p:sp>
        <p:nvSpPr>
          <p:cNvPr id="7" name="矩形 6">
            <a:extLst>
              <a:ext uri="{FF2B5EF4-FFF2-40B4-BE49-F238E27FC236}">
                <a16:creationId xmlns:a16="http://schemas.microsoft.com/office/drawing/2014/main" id="{2275A54B-AE4F-7732-E90E-6533526A197D}"/>
              </a:ext>
            </a:extLst>
          </p:cNvPr>
          <p:cNvSpPr/>
          <p:nvPr/>
        </p:nvSpPr>
        <p:spPr>
          <a:xfrm>
            <a:off x="284281" y="2662477"/>
            <a:ext cx="1562470" cy="10653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a:extLst>
              <a:ext uri="{FF2B5EF4-FFF2-40B4-BE49-F238E27FC236}">
                <a16:creationId xmlns:a16="http://schemas.microsoft.com/office/drawing/2014/main" id="{7CDC8AEE-23B7-03B2-B1E9-FD1D7ABFEEAC}"/>
              </a:ext>
            </a:extLst>
          </p:cNvPr>
          <p:cNvSpPr txBox="1"/>
          <p:nvPr/>
        </p:nvSpPr>
        <p:spPr>
          <a:xfrm>
            <a:off x="1065516" y="5157927"/>
            <a:ext cx="8984006" cy="1200329"/>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一開始做完時，想說為甚麼做出來容量會跟課本的不一樣但後來發現是課本這個只有移植</a:t>
            </a:r>
            <a:r>
              <a:rPr lang="en-US" altLang="zh-TW" dirty="0">
                <a:latin typeface="Times New Roman" panose="02020603050405020304" pitchFamily="18" charset="0"/>
                <a:cs typeface="Times New Roman" panose="02020603050405020304" pitchFamily="18" charset="0"/>
              </a:rPr>
              <a:t>FLASH ROM </a:t>
            </a:r>
            <a:r>
              <a:rPr lang="zh-TW" altLang="en-US" dirty="0">
                <a:latin typeface="標楷體" panose="03000509000000000000" pitchFamily="65" charset="-120"/>
                <a:ea typeface="標楷體" panose="03000509000000000000" pitchFamily="65" charset="-120"/>
              </a:rPr>
              <a:t>驅動程式、乙太網路控制器驅動程式、點燈確定程式碼、實現串列埠輸出，不含電源管理驅動程式，但我們是做完再去</a:t>
            </a:r>
            <a:r>
              <a:rPr lang="en-US" altLang="zh-TW" dirty="0">
                <a:latin typeface="標楷體" panose="03000509000000000000" pitchFamily="65" charset="-120"/>
                <a:ea typeface="標楷體" panose="03000509000000000000" pitchFamily="65" charset="-120"/>
              </a:rPr>
              <a:t>putty</a:t>
            </a:r>
            <a:r>
              <a:rPr lang="zh-TW" altLang="en-US" dirty="0">
                <a:latin typeface="標楷體" panose="03000509000000000000" pitchFamily="65" charset="-120"/>
                <a:ea typeface="標楷體" panose="03000509000000000000" pitchFamily="65" charset="-120"/>
              </a:rPr>
              <a:t>呈現所以</a:t>
            </a:r>
            <a:r>
              <a:rPr lang="zh-TW" altLang="en-US">
                <a:latin typeface="標楷體" panose="03000509000000000000" pitchFamily="65" charset="-120"/>
                <a:ea typeface="標楷體" panose="03000509000000000000" pitchFamily="65" charset="-120"/>
              </a:rPr>
              <a:t>有含電源管理驅動程式，當然不一樣。</a:t>
            </a: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487487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4C62A9-6DA2-1E24-6460-2BB3CCC1ADE7}"/>
              </a:ext>
            </a:extLst>
          </p:cNvPr>
          <p:cNvSpPr>
            <a:spLocks noGrp="1"/>
          </p:cNvSpPr>
          <p:nvPr>
            <p:ph type="title"/>
          </p:nvPr>
        </p:nvSpPr>
        <p:spPr/>
        <p:txBody>
          <a:bodyPr>
            <a:normAutofit fontScale="90000"/>
          </a:bodyPr>
          <a:lstStyle/>
          <a:p>
            <a:br>
              <a:rPr lang="en-US" altLang="zh-TW" sz="4400" dirty="0">
                <a:latin typeface="標楷體" panose="03000509000000000000" pitchFamily="65" charset="-120"/>
                <a:ea typeface="標楷體" panose="03000509000000000000" pitchFamily="65" charset="-120"/>
              </a:rPr>
            </a:br>
            <a:r>
              <a:rPr lang="zh-TW" altLang="en-US" sz="4400" dirty="0">
                <a:latin typeface="標楷體" panose="03000509000000000000" pitchFamily="65" charset="-120"/>
                <a:ea typeface="標楷體" panose="03000509000000000000" pitchFamily="65" charset="-120"/>
              </a:rPr>
              <a:t>實作步驟</a:t>
            </a:r>
            <a:r>
              <a:rPr lang="en-US" altLang="zh-TW" dirty="0"/>
              <a:t>13.4.1</a:t>
            </a:r>
            <a:r>
              <a:rPr lang="en-US" altLang="zh-TW" sz="4400" dirty="0">
                <a:latin typeface="標楷體" panose="03000509000000000000" pitchFamily="65" charset="-120"/>
                <a:ea typeface="標楷體" panose="03000509000000000000" pitchFamily="65" charset="-120"/>
              </a:rPr>
              <a:t>-</a:t>
            </a:r>
            <a:r>
              <a:rPr lang="zh-TW" altLang="en-US" sz="4400" dirty="0">
                <a:latin typeface="標楷體" panose="03000509000000000000" pitchFamily="65" charset="-120"/>
                <a:ea typeface="標楷體" panose="03000509000000000000" pitchFamily="65" charset="-120"/>
              </a:rPr>
              <a:t>建立自己的平臺</a:t>
            </a:r>
            <a:br>
              <a:rPr lang="zh-TW" altLang="en-US" sz="4400" dirty="0">
                <a:latin typeface="標楷體" panose="03000509000000000000" pitchFamily="65" charset="-120"/>
                <a:ea typeface="標楷體" panose="03000509000000000000" pitchFamily="65" charset="-120"/>
              </a:rPr>
            </a:br>
            <a:endParaRPr lang="zh-TW" altLang="en-US" dirty="0"/>
          </a:p>
        </p:txBody>
      </p:sp>
      <p:pic>
        <p:nvPicPr>
          <p:cNvPr id="5" name="內容版面配置區 4">
            <a:extLst>
              <a:ext uri="{FF2B5EF4-FFF2-40B4-BE49-F238E27FC236}">
                <a16:creationId xmlns:a16="http://schemas.microsoft.com/office/drawing/2014/main" id="{AD2A3B38-4F33-EC36-679A-42FED72CA87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111" r="46663"/>
          <a:stretch/>
        </p:blipFill>
        <p:spPr>
          <a:xfrm>
            <a:off x="684645" y="1428749"/>
            <a:ext cx="5218278" cy="5191126"/>
          </a:xfrm>
        </p:spPr>
      </p:pic>
      <p:sp>
        <p:nvSpPr>
          <p:cNvPr id="3" name="矩形 2">
            <a:extLst>
              <a:ext uri="{FF2B5EF4-FFF2-40B4-BE49-F238E27FC236}">
                <a16:creationId xmlns:a16="http://schemas.microsoft.com/office/drawing/2014/main" id="{AF72397E-6846-F103-2D34-454059144A8A}"/>
              </a:ext>
            </a:extLst>
          </p:cNvPr>
          <p:cNvSpPr/>
          <p:nvPr/>
        </p:nvSpPr>
        <p:spPr>
          <a:xfrm>
            <a:off x="838200" y="3731940"/>
            <a:ext cx="2667000" cy="16047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E20759BC-057D-F55B-0EC5-577813278EF1}"/>
              </a:ext>
            </a:extLst>
          </p:cNvPr>
          <p:cNvSpPr txBox="1"/>
          <p:nvPr/>
        </p:nvSpPr>
        <p:spPr>
          <a:xfrm>
            <a:off x="5902923" y="2064982"/>
            <a:ext cx="6096000" cy="923330"/>
          </a:xfrm>
          <a:prstGeom prst="rect">
            <a:avLst/>
          </a:prstGeom>
          <a:noFill/>
        </p:spPr>
        <p:txBody>
          <a:bodyPr wrap="square">
            <a:spAutoFit/>
          </a:bodyPr>
          <a:lstStyle/>
          <a:p>
            <a:r>
              <a:rPr lang="en-US" altLang="zh-TW" dirty="0"/>
              <a:t>$ </a:t>
            </a:r>
            <a:r>
              <a:rPr lang="en-US" altLang="zh-TW" dirty="0" err="1"/>
              <a:t>gedit</a:t>
            </a:r>
            <a:r>
              <a:rPr lang="en-US" altLang="zh-TW" dirty="0"/>
              <a:t> include/configs/fs4412.h</a:t>
            </a:r>
          </a:p>
          <a:p>
            <a:r>
              <a:rPr lang="zh-TW" altLang="en-US" dirty="0"/>
              <a:t>修改 </a:t>
            </a:r>
            <a:r>
              <a:rPr lang="en-US" altLang="zh-TW" dirty="0"/>
              <a:t>#define CONFIG_SYS_PROMPT "ORIGEN #“</a:t>
            </a:r>
          </a:p>
          <a:p>
            <a:r>
              <a:rPr lang="en-US" altLang="zh-TW" dirty="0"/>
              <a:t> </a:t>
            </a:r>
            <a:r>
              <a:rPr lang="zh-TW" altLang="en-US" dirty="0"/>
              <a:t>為 </a:t>
            </a:r>
            <a:r>
              <a:rPr lang="en-US" altLang="zh-TW" dirty="0"/>
              <a:t>#define CONFIG_SYS_PROMPT "fs4412 #“</a:t>
            </a:r>
          </a:p>
        </p:txBody>
      </p:sp>
    </p:spTree>
    <p:extLst>
      <p:ext uri="{BB962C8B-B14F-4D97-AF65-F5344CB8AC3E}">
        <p14:creationId xmlns:p14="http://schemas.microsoft.com/office/powerpoint/2010/main" val="3175042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46CCDB-940C-3F7F-1E57-99CD732B920F}"/>
              </a:ext>
            </a:extLst>
          </p:cNvPr>
          <p:cNvSpPr>
            <a:spLocks noGrp="1"/>
          </p:cNvSpPr>
          <p:nvPr>
            <p:ph type="title"/>
          </p:nvPr>
        </p:nvSpPr>
        <p:spPr/>
        <p:txBody>
          <a:bodyPr>
            <a:normAutofit fontScale="90000"/>
          </a:bodyPr>
          <a:lstStyle/>
          <a:p>
            <a:br>
              <a:rPr lang="en-US" altLang="zh-TW" sz="4400" dirty="0">
                <a:latin typeface="標楷體" panose="03000509000000000000" pitchFamily="65" charset="-120"/>
                <a:ea typeface="標楷體" panose="03000509000000000000" pitchFamily="65" charset="-120"/>
              </a:rPr>
            </a:br>
            <a:r>
              <a:rPr lang="zh-TW" altLang="en-US" sz="4400" dirty="0">
                <a:latin typeface="標楷體" panose="03000509000000000000" pitchFamily="65" charset="-120"/>
                <a:ea typeface="標楷體" panose="03000509000000000000" pitchFamily="65" charset="-120"/>
              </a:rPr>
              <a:t>實作步驟</a:t>
            </a:r>
            <a:r>
              <a:rPr lang="en-US" altLang="zh-TW" dirty="0"/>
              <a:t>13.4.1</a:t>
            </a:r>
            <a:r>
              <a:rPr lang="en-US" altLang="zh-TW" sz="4400" dirty="0">
                <a:latin typeface="標楷體" panose="03000509000000000000" pitchFamily="65" charset="-120"/>
                <a:ea typeface="標楷體" panose="03000509000000000000" pitchFamily="65" charset="-120"/>
              </a:rPr>
              <a:t>-</a:t>
            </a:r>
            <a:r>
              <a:rPr lang="zh-TW" altLang="en-US" sz="4400" dirty="0">
                <a:latin typeface="標楷體" panose="03000509000000000000" pitchFamily="65" charset="-120"/>
                <a:ea typeface="標楷體" panose="03000509000000000000" pitchFamily="65" charset="-120"/>
              </a:rPr>
              <a:t>建立自己的平臺</a:t>
            </a:r>
            <a:br>
              <a:rPr lang="zh-TW" altLang="en-US" sz="4400" dirty="0">
                <a:latin typeface="標楷體" panose="03000509000000000000" pitchFamily="65" charset="-120"/>
                <a:ea typeface="標楷體" panose="03000509000000000000" pitchFamily="65" charset="-120"/>
              </a:rPr>
            </a:br>
            <a:endParaRPr lang="zh-TW" altLang="en-US" dirty="0"/>
          </a:p>
        </p:txBody>
      </p:sp>
      <p:pic>
        <p:nvPicPr>
          <p:cNvPr id="5" name="內容版面配置區 4">
            <a:extLst>
              <a:ext uri="{FF2B5EF4-FFF2-40B4-BE49-F238E27FC236}">
                <a16:creationId xmlns:a16="http://schemas.microsoft.com/office/drawing/2014/main" id="{F3EA0C7E-682B-A640-C5B6-666A82366E0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83" r="21303"/>
          <a:stretch/>
        </p:blipFill>
        <p:spPr>
          <a:xfrm>
            <a:off x="266401" y="1600199"/>
            <a:ext cx="7140040" cy="4791075"/>
          </a:xfrm>
        </p:spPr>
      </p:pic>
      <p:sp>
        <p:nvSpPr>
          <p:cNvPr id="6" name="文字方塊 5">
            <a:extLst>
              <a:ext uri="{FF2B5EF4-FFF2-40B4-BE49-F238E27FC236}">
                <a16:creationId xmlns:a16="http://schemas.microsoft.com/office/drawing/2014/main" id="{D0FB6FBB-27A3-EFD8-34A4-9676AB540569}"/>
              </a:ext>
            </a:extLst>
          </p:cNvPr>
          <p:cNvSpPr txBox="1"/>
          <p:nvPr/>
        </p:nvSpPr>
        <p:spPr>
          <a:xfrm>
            <a:off x="7553624" y="1690687"/>
            <a:ext cx="4638376" cy="923330"/>
          </a:xfrm>
          <a:prstGeom prst="rect">
            <a:avLst/>
          </a:prstGeom>
          <a:noFill/>
        </p:spPr>
        <p:txBody>
          <a:bodyPr wrap="square">
            <a:spAutoFit/>
          </a:bodyPr>
          <a:lstStyle/>
          <a:p>
            <a:r>
              <a:rPr lang="en-US" altLang="zh-TW" dirty="0" err="1"/>
              <a:t>origen</a:t>
            </a:r>
            <a:r>
              <a:rPr lang="en-US" altLang="zh-TW" dirty="0"/>
              <a:t> arm armv7 </a:t>
            </a:r>
            <a:r>
              <a:rPr lang="en-US" altLang="zh-TW" dirty="0" err="1"/>
              <a:t>origen</a:t>
            </a:r>
            <a:r>
              <a:rPr lang="en-US" altLang="zh-TW" dirty="0"/>
              <a:t> </a:t>
            </a:r>
            <a:r>
              <a:rPr lang="en-US" altLang="zh-TW" dirty="0" err="1"/>
              <a:t>samsung</a:t>
            </a:r>
            <a:r>
              <a:rPr lang="en-US" altLang="zh-TW" dirty="0"/>
              <a:t> </a:t>
            </a:r>
            <a:r>
              <a:rPr lang="en-US" altLang="zh-TW" dirty="0" err="1"/>
              <a:t>exynos</a:t>
            </a:r>
            <a:r>
              <a:rPr lang="en-US" altLang="zh-TW" dirty="0"/>
              <a:t> </a:t>
            </a:r>
          </a:p>
          <a:p>
            <a:r>
              <a:rPr lang="zh-TW" altLang="en-US" dirty="0"/>
              <a:t>並在後面新增 </a:t>
            </a:r>
            <a:endParaRPr lang="en-US" altLang="zh-TW" dirty="0"/>
          </a:p>
          <a:p>
            <a:r>
              <a:rPr lang="en-US" altLang="zh-TW" dirty="0"/>
              <a:t>fs4412 arm armv7 fs4412 </a:t>
            </a:r>
            <a:r>
              <a:rPr lang="en-US" altLang="zh-TW" dirty="0" err="1"/>
              <a:t>samsung</a:t>
            </a:r>
            <a:r>
              <a:rPr lang="en-US" altLang="zh-TW" dirty="0"/>
              <a:t> </a:t>
            </a:r>
            <a:r>
              <a:rPr lang="en-US" altLang="zh-TW" dirty="0" err="1"/>
              <a:t>exynos</a:t>
            </a:r>
            <a:endParaRPr lang="zh-TW" altLang="en-US" dirty="0"/>
          </a:p>
        </p:txBody>
      </p:sp>
      <p:sp>
        <p:nvSpPr>
          <p:cNvPr id="10" name="文字方塊 9">
            <a:extLst>
              <a:ext uri="{FF2B5EF4-FFF2-40B4-BE49-F238E27FC236}">
                <a16:creationId xmlns:a16="http://schemas.microsoft.com/office/drawing/2014/main" id="{BD45E2F6-7F51-A949-4DF1-58EAFD9D162A}"/>
              </a:ext>
            </a:extLst>
          </p:cNvPr>
          <p:cNvSpPr txBox="1"/>
          <p:nvPr/>
        </p:nvSpPr>
        <p:spPr>
          <a:xfrm>
            <a:off x="7286625" y="2697955"/>
            <a:ext cx="4905375" cy="2585323"/>
          </a:xfrm>
          <a:prstGeom prst="rect">
            <a:avLst/>
          </a:prstGeom>
          <a:noFill/>
        </p:spPr>
        <p:txBody>
          <a:bodyPr wrap="square">
            <a:spAutoFit/>
          </a:bodyPr>
          <a:lstStyle/>
          <a:p>
            <a:r>
              <a:rPr lang="en-US" altLang="zh-TW" dirty="0"/>
              <a:t>boards.cf </a:t>
            </a:r>
            <a:r>
              <a:rPr lang="zh-TW" altLang="en-US" dirty="0"/>
              <a:t>是一個用於描述和定義支援的硬體開發板的相關信息。這個文件用於配置 </a:t>
            </a:r>
            <a:r>
              <a:rPr lang="en-US" altLang="zh-TW" dirty="0"/>
              <a:t>Linux </a:t>
            </a:r>
            <a:r>
              <a:rPr lang="zh-TW" altLang="en-US" dirty="0"/>
              <a:t>內核以支援不同的硬體平台和開發板</a:t>
            </a:r>
            <a:r>
              <a:rPr lang="en-US" altLang="zh-TW" dirty="0"/>
              <a:t>FS4412</a:t>
            </a:r>
            <a:r>
              <a:rPr lang="zh-TW" altLang="en-US" dirty="0"/>
              <a:t>。在這個文件中，你可以找到各種硬體平台和開發板的配置參數，比如 </a:t>
            </a:r>
            <a:r>
              <a:rPr lang="en-US" altLang="zh-TW" dirty="0"/>
              <a:t>CPU </a:t>
            </a:r>
            <a:r>
              <a:rPr lang="zh-TW" altLang="en-US" dirty="0"/>
              <a:t>型號、記憶體大小、指令集、外部接口、驅動程式支援等。這些參數的設定對於 </a:t>
            </a:r>
            <a:r>
              <a:rPr lang="en-US" altLang="zh-TW" dirty="0"/>
              <a:t>Linux </a:t>
            </a:r>
            <a:r>
              <a:rPr lang="zh-TW" altLang="en-US" dirty="0"/>
              <a:t>內核的運行和功能支援至關重要。</a:t>
            </a:r>
          </a:p>
          <a:p>
            <a:endParaRPr lang="zh-TW" altLang="en-US" dirty="0"/>
          </a:p>
        </p:txBody>
      </p:sp>
    </p:spTree>
    <p:extLst>
      <p:ext uri="{BB962C8B-B14F-4D97-AF65-F5344CB8AC3E}">
        <p14:creationId xmlns:p14="http://schemas.microsoft.com/office/powerpoint/2010/main" val="1828432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276DC5E-72BF-B606-A373-B34891F00F93}"/>
              </a:ext>
            </a:extLst>
          </p:cNvPr>
          <p:cNvSpPr>
            <a:spLocks noGrp="1"/>
          </p:cNvSpPr>
          <p:nvPr>
            <p:ph type="title"/>
          </p:nvPr>
        </p:nvSpPr>
        <p:spPr>
          <a:xfrm>
            <a:off x="173488" y="442258"/>
            <a:ext cx="10515600" cy="1325563"/>
          </a:xfrm>
        </p:spPr>
        <p:txBody>
          <a:bodyPr>
            <a:normAutofit fontScale="90000"/>
          </a:bodyPr>
          <a:lstStyle/>
          <a:p>
            <a:br>
              <a:rPr lang="en-US" altLang="zh-TW" sz="4400" dirty="0">
                <a:latin typeface="標楷體" panose="03000509000000000000" pitchFamily="65" charset="-120"/>
                <a:ea typeface="標楷體" panose="03000509000000000000" pitchFamily="65" charset="-120"/>
              </a:rPr>
            </a:br>
            <a:r>
              <a:rPr lang="zh-TW" altLang="en-US" sz="4400" dirty="0">
                <a:latin typeface="標楷體" panose="03000509000000000000" pitchFamily="65" charset="-120"/>
                <a:ea typeface="標楷體" panose="03000509000000000000" pitchFamily="65" charset="-120"/>
              </a:rPr>
              <a:t>實作步驟</a:t>
            </a:r>
            <a:r>
              <a:rPr lang="en-US" altLang="zh-TW" dirty="0"/>
              <a:t>13.4.1</a:t>
            </a:r>
            <a:r>
              <a:rPr lang="en-US" altLang="zh-TW" sz="4400" dirty="0">
                <a:latin typeface="標楷體" panose="03000509000000000000" pitchFamily="65" charset="-120"/>
                <a:ea typeface="標楷體" panose="03000509000000000000" pitchFamily="65" charset="-120"/>
              </a:rPr>
              <a:t>-</a:t>
            </a:r>
            <a:r>
              <a:rPr lang="zh-TW" altLang="en-US" sz="4400" dirty="0">
                <a:latin typeface="標楷體" panose="03000509000000000000" pitchFamily="65" charset="-120"/>
                <a:ea typeface="標楷體" panose="03000509000000000000" pitchFamily="65" charset="-120"/>
              </a:rPr>
              <a:t>建立自己的平臺</a:t>
            </a:r>
            <a:br>
              <a:rPr lang="zh-TW" altLang="en-US" sz="4400" dirty="0">
                <a:latin typeface="標楷體" panose="03000509000000000000" pitchFamily="65" charset="-120"/>
                <a:ea typeface="標楷體" panose="03000509000000000000" pitchFamily="65" charset="-120"/>
              </a:rPr>
            </a:br>
            <a:endParaRPr lang="zh-TW" altLang="en-US" dirty="0"/>
          </a:p>
        </p:txBody>
      </p:sp>
      <p:pic>
        <p:nvPicPr>
          <p:cNvPr id="5" name="內容版面配置區 4">
            <a:extLst>
              <a:ext uri="{FF2B5EF4-FFF2-40B4-BE49-F238E27FC236}">
                <a16:creationId xmlns:a16="http://schemas.microsoft.com/office/drawing/2014/main" id="{FA4A3772-61AC-DDD4-484B-1F4479A3E4F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764" t="14577" r="56932" b="319"/>
          <a:stretch/>
        </p:blipFill>
        <p:spPr>
          <a:xfrm>
            <a:off x="173487" y="1666874"/>
            <a:ext cx="4388987" cy="5099133"/>
          </a:xfrm>
        </p:spPr>
      </p:pic>
      <p:sp>
        <p:nvSpPr>
          <p:cNvPr id="3" name="文字方塊 2">
            <a:extLst>
              <a:ext uri="{FF2B5EF4-FFF2-40B4-BE49-F238E27FC236}">
                <a16:creationId xmlns:a16="http://schemas.microsoft.com/office/drawing/2014/main" id="{3A0E03BB-BB66-F43E-FF78-90BB930CC37C}"/>
              </a:ext>
            </a:extLst>
          </p:cNvPr>
          <p:cNvSpPr txBox="1"/>
          <p:nvPr/>
        </p:nvSpPr>
        <p:spPr>
          <a:xfrm>
            <a:off x="5191125" y="1666874"/>
            <a:ext cx="5991225" cy="3693319"/>
          </a:xfrm>
          <a:prstGeom prst="rect">
            <a:avLst/>
          </a:prstGeom>
          <a:noFill/>
        </p:spPr>
        <p:txBody>
          <a:bodyPr wrap="square" rtlCol="0">
            <a:spAutoFit/>
          </a:bodyPr>
          <a:lstStyle/>
          <a:p>
            <a:r>
              <a:rPr lang="en-US" altLang="zh-TW" dirty="0"/>
              <a:t>$ </a:t>
            </a:r>
            <a:r>
              <a:rPr lang="en-US" altLang="zh-TW" dirty="0" err="1"/>
              <a:t>gedit</a:t>
            </a:r>
            <a:r>
              <a:rPr lang="en-US" altLang="zh-TW" dirty="0"/>
              <a:t> </a:t>
            </a:r>
            <a:r>
              <a:rPr lang="en-US" altLang="zh-TW" dirty="0" err="1"/>
              <a:t>Makefile</a:t>
            </a:r>
            <a:r>
              <a:rPr lang="en-US" altLang="zh-TW" dirty="0"/>
              <a:t> </a:t>
            </a:r>
          </a:p>
          <a:p>
            <a:r>
              <a:rPr lang="zh-TW" altLang="en-US" dirty="0">
                <a:latin typeface="標楷體" panose="03000509000000000000" pitchFamily="65" charset="-120"/>
                <a:ea typeface="標楷體" panose="03000509000000000000" pitchFamily="65" charset="-120"/>
              </a:rPr>
              <a:t>在</a:t>
            </a:r>
            <a:r>
              <a:rPr lang="zh-TW" altLang="en-US" dirty="0"/>
              <a:t> </a:t>
            </a:r>
            <a:r>
              <a:rPr lang="en-US" altLang="zh-TW" dirty="0" err="1"/>
              <a:t>ifeq</a:t>
            </a:r>
            <a:r>
              <a:rPr lang="en-US" altLang="zh-TW" dirty="0"/>
              <a:t> ($(HOSTARCH, $(ARCH)) </a:t>
            </a:r>
          </a:p>
          <a:p>
            <a:r>
              <a:rPr lang="en-US" altLang="zh-TW" dirty="0"/>
              <a:t>CROSS_COMPILE ?=</a:t>
            </a:r>
          </a:p>
          <a:p>
            <a:r>
              <a:rPr lang="en-US" altLang="zh-TW" dirty="0"/>
              <a:t> endif </a:t>
            </a:r>
          </a:p>
          <a:p>
            <a:r>
              <a:rPr lang="zh-TW" altLang="en-US" dirty="0">
                <a:latin typeface="標楷體" panose="03000509000000000000" pitchFamily="65" charset="-120"/>
                <a:ea typeface="標楷體" panose="03000509000000000000" pitchFamily="65" charset="-120"/>
              </a:rPr>
              <a:t>在這個條件下，如果 </a:t>
            </a:r>
            <a:r>
              <a:rPr lang="en-US" altLang="zh-TW" dirty="0">
                <a:latin typeface="Times New Roman" panose="02020603050405020304" pitchFamily="18" charset="0"/>
                <a:cs typeface="Times New Roman" panose="02020603050405020304" pitchFamily="18" charset="0"/>
              </a:rPr>
              <a:t>HOSTARCH</a:t>
            </a:r>
            <a:r>
              <a:rPr lang="en-US" altLang="zh-TW" dirty="0"/>
              <a:t> </a:t>
            </a:r>
            <a:r>
              <a:rPr lang="zh-TW" altLang="en-US" dirty="0">
                <a:latin typeface="標楷體" panose="03000509000000000000" pitchFamily="65" charset="-120"/>
                <a:ea typeface="標楷體" panose="03000509000000000000" pitchFamily="65" charset="-120"/>
              </a:rPr>
              <a:t>等於</a:t>
            </a:r>
            <a:r>
              <a:rPr lang="zh-TW" altLang="en-US" dirty="0"/>
              <a:t> </a:t>
            </a:r>
            <a:r>
              <a:rPr lang="en-US" altLang="zh-TW" dirty="0">
                <a:latin typeface="Times New Roman" panose="02020603050405020304" pitchFamily="18" charset="0"/>
                <a:cs typeface="Times New Roman" panose="02020603050405020304" pitchFamily="18" charset="0"/>
              </a:rPr>
              <a:t>ARCH</a:t>
            </a:r>
            <a:r>
              <a:rPr lang="zh-TW" altLang="en-US" dirty="0"/>
              <a:t>，則將 </a:t>
            </a:r>
            <a:r>
              <a:rPr lang="en-US" altLang="zh-TW" dirty="0">
                <a:latin typeface="Times New Roman" panose="02020603050405020304" pitchFamily="18" charset="0"/>
                <a:cs typeface="Times New Roman" panose="02020603050405020304" pitchFamily="18" charset="0"/>
              </a:rPr>
              <a:t>CROSS</a:t>
            </a:r>
            <a:r>
              <a:rPr lang="en-US" altLang="zh-TW" dirty="0"/>
              <a:t>_</a:t>
            </a:r>
            <a:r>
              <a:rPr lang="en-US" altLang="zh-TW" dirty="0">
                <a:latin typeface="Times New Roman" panose="02020603050405020304" pitchFamily="18" charset="0"/>
                <a:cs typeface="Times New Roman" panose="02020603050405020304" pitchFamily="18" charset="0"/>
              </a:rPr>
              <a:t>COMPILE</a:t>
            </a:r>
            <a:r>
              <a:rPr lang="en-US" altLang="zh-TW" dirty="0"/>
              <a:t> </a:t>
            </a:r>
            <a:r>
              <a:rPr lang="zh-TW" altLang="en-US" dirty="0">
                <a:latin typeface="標楷體" panose="03000509000000000000" pitchFamily="65" charset="-120"/>
                <a:ea typeface="標楷體" panose="03000509000000000000" pitchFamily="65" charset="-120"/>
              </a:rPr>
              <a:t>設置為空字符串</a:t>
            </a:r>
            <a:r>
              <a:rPr lang="zh-TW" altLang="en-US" dirty="0"/>
              <a:t>。</a:t>
            </a:r>
            <a:endParaRPr lang="en-US" altLang="zh-TW" dirty="0"/>
          </a:p>
          <a:p>
            <a:r>
              <a:rPr lang="zh-TW" altLang="en-US" dirty="0"/>
              <a:t>下添加： </a:t>
            </a:r>
            <a:endParaRPr lang="en-US" altLang="zh-TW" dirty="0"/>
          </a:p>
          <a:p>
            <a:r>
              <a:rPr lang="en-US" altLang="zh-TW" dirty="0" err="1">
                <a:latin typeface="Times New Roman" panose="02020603050405020304" pitchFamily="18" charset="0"/>
                <a:cs typeface="Times New Roman" panose="02020603050405020304" pitchFamily="18" charset="0"/>
              </a:rPr>
              <a:t>ifeq</a:t>
            </a:r>
            <a:r>
              <a:rPr lang="en-US" altLang="zh-TW" dirty="0">
                <a:latin typeface="Times New Roman" panose="02020603050405020304" pitchFamily="18" charset="0"/>
                <a:cs typeface="Times New Roman" panose="02020603050405020304" pitchFamily="18" charset="0"/>
              </a:rPr>
              <a:t> (arm, $(ARCH))</a:t>
            </a:r>
          </a:p>
          <a:p>
            <a:r>
              <a:rPr lang="en-US" altLang="zh-TW" dirty="0"/>
              <a:t> CROSS_COMPILE ?= arm-none-</a:t>
            </a:r>
            <a:r>
              <a:rPr lang="en-US" altLang="zh-TW" dirty="0" err="1"/>
              <a:t>linux</a:t>
            </a:r>
            <a:r>
              <a:rPr lang="en-US" altLang="zh-TW" dirty="0"/>
              <a:t>-</a:t>
            </a:r>
            <a:r>
              <a:rPr lang="en-US" altLang="zh-TW" dirty="0" err="1"/>
              <a:t>gnueabi</a:t>
            </a:r>
            <a:endParaRPr lang="en-US" altLang="zh-TW" dirty="0"/>
          </a:p>
          <a:p>
            <a:r>
              <a:rPr lang="en-US" altLang="zh-TW" dirty="0"/>
              <a:t>Endif</a:t>
            </a:r>
          </a:p>
          <a:p>
            <a:r>
              <a:rPr lang="zh-TW" altLang="en-US" dirty="0">
                <a:latin typeface="標楷體" panose="03000509000000000000" pitchFamily="65" charset="-120"/>
                <a:ea typeface="標楷體" panose="03000509000000000000" pitchFamily="65" charset="-120"/>
              </a:rPr>
              <a:t>當</a:t>
            </a:r>
            <a:r>
              <a:rPr lang="zh-TW" altLang="en-US" dirty="0"/>
              <a:t> </a:t>
            </a:r>
            <a:r>
              <a:rPr lang="en-US" altLang="zh-TW" dirty="0"/>
              <a:t>HOSTARCH </a:t>
            </a:r>
            <a:r>
              <a:rPr lang="zh-TW" altLang="en-US" dirty="0">
                <a:latin typeface="標楷體" panose="03000509000000000000" pitchFamily="65" charset="-120"/>
                <a:ea typeface="標楷體" panose="03000509000000000000" pitchFamily="65" charset="-120"/>
              </a:rPr>
              <a:t>等於</a:t>
            </a:r>
            <a:r>
              <a:rPr lang="zh-TW" altLang="en-US" dirty="0"/>
              <a:t> </a:t>
            </a:r>
            <a:r>
              <a:rPr lang="en-US" altLang="zh-TW" dirty="0"/>
              <a:t>ARCH </a:t>
            </a:r>
            <a:r>
              <a:rPr lang="zh-TW" altLang="en-US" dirty="0">
                <a:latin typeface="標楷體" panose="03000509000000000000" pitchFamily="65" charset="-120"/>
                <a:ea typeface="標楷體" panose="03000509000000000000" pitchFamily="65" charset="-120"/>
              </a:rPr>
              <a:t>時，將 </a:t>
            </a:r>
            <a:r>
              <a:rPr lang="en-US" altLang="zh-TW" dirty="0"/>
              <a:t>CROSS_COMPILE </a:t>
            </a:r>
            <a:r>
              <a:rPr lang="zh-TW" altLang="en-US" dirty="0">
                <a:latin typeface="標楷體" panose="03000509000000000000" pitchFamily="65" charset="-120"/>
                <a:ea typeface="標楷體" panose="03000509000000000000" pitchFamily="65" charset="-120"/>
              </a:rPr>
              <a:t>設置為空字符串；同時，當 </a:t>
            </a:r>
            <a:r>
              <a:rPr lang="en-US" altLang="zh-TW" dirty="0"/>
              <a:t>ARCH </a:t>
            </a:r>
            <a:r>
              <a:rPr lang="zh-TW" altLang="en-US" dirty="0">
                <a:latin typeface="標楷體" panose="03000509000000000000" pitchFamily="65" charset="-120"/>
                <a:ea typeface="標楷體" panose="03000509000000000000" pitchFamily="65" charset="-120"/>
              </a:rPr>
              <a:t>等於</a:t>
            </a:r>
            <a:r>
              <a:rPr lang="zh-TW" altLang="en-US" dirty="0"/>
              <a:t> </a:t>
            </a:r>
            <a:r>
              <a:rPr lang="en-US" altLang="zh-TW" dirty="0"/>
              <a:t>"arm" </a:t>
            </a:r>
            <a:r>
              <a:rPr lang="zh-TW" altLang="en-US" dirty="0">
                <a:latin typeface="標楷體" panose="03000509000000000000" pitchFamily="65" charset="-120"/>
                <a:ea typeface="標楷體" panose="03000509000000000000" pitchFamily="65" charset="-120"/>
              </a:rPr>
              <a:t>時，將</a:t>
            </a:r>
            <a:r>
              <a:rPr lang="zh-TW" altLang="en-US" dirty="0"/>
              <a:t> </a:t>
            </a:r>
            <a:r>
              <a:rPr lang="en-US" altLang="zh-TW" dirty="0">
                <a:latin typeface="Times New Roman" panose="02020603050405020304" pitchFamily="18" charset="0"/>
                <a:cs typeface="Times New Roman" panose="02020603050405020304" pitchFamily="18" charset="0"/>
              </a:rPr>
              <a:t>CROSS_COMPILE </a:t>
            </a:r>
            <a:r>
              <a:rPr lang="zh-TW" altLang="en-US" dirty="0">
                <a:latin typeface="標楷體" panose="03000509000000000000" pitchFamily="65" charset="-120"/>
                <a:ea typeface="標楷體" panose="03000509000000000000" pitchFamily="65" charset="-120"/>
              </a:rPr>
              <a:t>設置為 </a:t>
            </a:r>
            <a:r>
              <a:rPr lang="en-US" altLang="zh-TW" dirty="0"/>
              <a:t>"</a:t>
            </a:r>
            <a:r>
              <a:rPr lang="en-US" altLang="zh-TW" dirty="0">
                <a:latin typeface="Times New Roman" panose="02020603050405020304" pitchFamily="18" charset="0"/>
                <a:cs typeface="Times New Roman" panose="02020603050405020304" pitchFamily="18" charset="0"/>
              </a:rPr>
              <a:t>arm-none-</a:t>
            </a:r>
            <a:r>
              <a:rPr lang="en-US" altLang="zh-TW" dirty="0" err="1">
                <a:latin typeface="Times New Roman" panose="02020603050405020304" pitchFamily="18" charset="0"/>
                <a:cs typeface="Times New Roman" panose="02020603050405020304" pitchFamily="18" charset="0"/>
              </a:rPr>
              <a:t>linux</a:t>
            </a:r>
            <a:r>
              <a:rPr lang="en-US" altLang="zh-TW" dirty="0">
                <a:latin typeface="Times New Roman" panose="02020603050405020304" pitchFamily="18" charset="0"/>
                <a:cs typeface="Times New Roman" panose="02020603050405020304" pitchFamily="18" charset="0"/>
              </a:rPr>
              <a:t>-</a:t>
            </a:r>
            <a:r>
              <a:rPr lang="en-US" altLang="zh-TW" dirty="0" err="1">
                <a:latin typeface="Times New Roman" panose="02020603050405020304" pitchFamily="18" charset="0"/>
                <a:cs typeface="Times New Roman" panose="02020603050405020304" pitchFamily="18" charset="0"/>
              </a:rPr>
              <a:t>gnueabi</a:t>
            </a:r>
            <a:r>
              <a:rPr lang="en-US" altLang="zh-TW" dirty="0"/>
              <a:t>"</a:t>
            </a:r>
            <a:r>
              <a:rPr lang="zh-TW" altLang="en-US" dirty="0"/>
              <a:t>。</a:t>
            </a:r>
          </a:p>
        </p:txBody>
      </p:sp>
    </p:spTree>
    <p:extLst>
      <p:ext uri="{BB962C8B-B14F-4D97-AF65-F5344CB8AC3E}">
        <p14:creationId xmlns:p14="http://schemas.microsoft.com/office/powerpoint/2010/main" val="2452775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5FAEEA-35FC-EAFA-8542-5F47066E318B}"/>
              </a:ext>
            </a:extLst>
          </p:cNvPr>
          <p:cNvSpPr>
            <a:spLocks noGrp="1"/>
          </p:cNvSpPr>
          <p:nvPr>
            <p:ph type="title"/>
          </p:nvPr>
        </p:nvSpPr>
        <p:spPr>
          <a:xfrm>
            <a:off x="838200" y="294103"/>
            <a:ext cx="10515600" cy="1325563"/>
          </a:xfrm>
        </p:spPr>
        <p:txBody>
          <a:bodyPr>
            <a:normAutofit fontScale="90000"/>
          </a:bodyPr>
          <a:lstStyle/>
          <a:p>
            <a:br>
              <a:rPr lang="en-US" altLang="zh-TW" sz="4400" dirty="0">
                <a:latin typeface="標楷體" panose="03000509000000000000" pitchFamily="65" charset="-120"/>
                <a:ea typeface="標楷體" panose="03000509000000000000" pitchFamily="65" charset="-120"/>
              </a:rPr>
            </a:br>
            <a:r>
              <a:rPr lang="zh-TW" altLang="en-US" sz="4400" dirty="0">
                <a:latin typeface="標楷體" panose="03000509000000000000" pitchFamily="65" charset="-120"/>
                <a:ea typeface="標楷體" panose="03000509000000000000" pitchFamily="65" charset="-120"/>
              </a:rPr>
              <a:t>實作步驟</a:t>
            </a:r>
            <a:r>
              <a:rPr lang="en-US" altLang="zh-TW" dirty="0"/>
              <a:t>13.4.1</a:t>
            </a:r>
            <a:r>
              <a:rPr lang="en-US" altLang="zh-TW" sz="4400" dirty="0">
                <a:latin typeface="標楷體" panose="03000509000000000000" pitchFamily="65" charset="-120"/>
                <a:ea typeface="標楷體" panose="03000509000000000000" pitchFamily="65" charset="-120"/>
              </a:rPr>
              <a:t>-</a:t>
            </a:r>
            <a:r>
              <a:rPr lang="zh-TW" altLang="en-US" sz="4400" dirty="0">
                <a:latin typeface="標楷體" panose="03000509000000000000" pitchFamily="65" charset="-120"/>
                <a:ea typeface="標楷體" panose="03000509000000000000" pitchFamily="65" charset="-120"/>
              </a:rPr>
              <a:t>建立自己的平臺</a:t>
            </a:r>
            <a:br>
              <a:rPr lang="zh-TW" altLang="en-US" sz="4400" dirty="0">
                <a:latin typeface="標楷體" panose="03000509000000000000" pitchFamily="65" charset="-120"/>
                <a:ea typeface="標楷體" panose="03000509000000000000" pitchFamily="65" charset="-120"/>
              </a:rPr>
            </a:br>
            <a:endParaRPr lang="zh-TW" altLang="en-US" dirty="0"/>
          </a:p>
        </p:txBody>
      </p:sp>
      <p:pic>
        <p:nvPicPr>
          <p:cNvPr id="5" name="內容版面配置區 4">
            <a:extLst>
              <a:ext uri="{FF2B5EF4-FFF2-40B4-BE49-F238E27FC236}">
                <a16:creationId xmlns:a16="http://schemas.microsoft.com/office/drawing/2014/main" id="{18F3A82D-B837-53E1-AEBB-CA4A88BFC7C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9388" t="16028" r="45093" b="25404"/>
          <a:stretch/>
        </p:blipFill>
        <p:spPr>
          <a:xfrm>
            <a:off x="562992" y="1619666"/>
            <a:ext cx="6058420" cy="4182533"/>
          </a:xfrm>
        </p:spPr>
      </p:pic>
      <p:sp>
        <p:nvSpPr>
          <p:cNvPr id="3" name="文字方塊 2">
            <a:extLst>
              <a:ext uri="{FF2B5EF4-FFF2-40B4-BE49-F238E27FC236}">
                <a16:creationId xmlns:a16="http://schemas.microsoft.com/office/drawing/2014/main" id="{D9CEC688-F05D-6E69-77FC-F69DDC0C901E}"/>
              </a:ext>
            </a:extLst>
          </p:cNvPr>
          <p:cNvSpPr txBox="1"/>
          <p:nvPr/>
        </p:nvSpPr>
        <p:spPr>
          <a:xfrm>
            <a:off x="6693024" y="1587273"/>
            <a:ext cx="4935984" cy="4247317"/>
          </a:xfrm>
          <a:prstGeom prst="rect">
            <a:avLst/>
          </a:prstGeom>
          <a:noFill/>
        </p:spPr>
        <p:txBody>
          <a:bodyPr wrap="square" rtlCol="0">
            <a:spAutoFit/>
          </a:bodyPr>
          <a:lstStyle/>
          <a:p>
            <a:r>
              <a:rPr lang="zh-TW" altLang="en-US" dirty="0"/>
              <a:t>編譯 </a:t>
            </a:r>
            <a:r>
              <a:rPr lang="en-US" altLang="zh-TW" dirty="0"/>
              <a:t>u-boot-2013.01</a:t>
            </a:r>
            <a:r>
              <a:rPr lang="zh-TW" altLang="en-US" dirty="0"/>
              <a:t>：</a:t>
            </a:r>
            <a:endParaRPr lang="en-US" altLang="zh-TW" dirty="0"/>
          </a:p>
          <a:p>
            <a:r>
              <a:rPr lang="en-US" altLang="zh-TW" dirty="0"/>
              <a:t>$ make </a:t>
            </a:r>
            <a:r>
              <a:rPr lang="en-US" altLang="zh-TW" dirty="0" err="1"/>
              <a:t>distclean</a:t>
            </a:r>
            <a:endParaRPr lang="en-US" altLang="zh-TW" dirty="0"/>
          </a:p>
          <a:p>
            <a:r>
              <a:rPr lang="en-US" altLang="zh-TW" dirty="0"/>
              <a:t>$ make fs4412_config</a:t>
            </a:r>
          </a:p>
          <a:p>
            <a:r>
              <a:rPr lang="zh-TW" altLang="en-US" b="0" i="0" dirty="0">
                <a:solidFill>
                  <a:srgbClr val="0D0D0D"/>
                </a:solidFill>
                <a:effectLst/>
                <a:highlight>
                  <a:srgbClr val="FFFFFF"/>
                </a:highlight>
                <a:latin typeface="標楷體" panose="03000509000000000000" pitchFamily="65" charset="-120"/>
                <a:ea typeface="標楷體" panose="03000509000000000000" pitchFamily="65" charset="-120"/>
              </a:rPr>
              <a:t>通常在使用 </a:t>
            </a:r>
            <a:r>
              <a:rPr lang="en-US" altLang="zh-TW" b="0" i="0" dirty="0" err="1">
                <a:solidFill>
                  <a:srgbClr val="0D0D0D"/>
                </a:solidFill>
                <a:effectLst/>
                <a:highlight>
                  <a:srgbClr val="FFFFFF"/>
                </a:highlight>
                <a:latin typeface="Söhne"/>
              </a:rPr>
              <a:t>Makefile</a:t>
            </a:r>
            <a:r>
              <a:rPr lang="en-US" altLang="zh-TW" b="0" i="0" dirty="0">
                <a:solidFill>
                  <a:srgbClr val="0D0D0D"/>
                </a:solidFill>
                <a:effectLst/>
                <a:highlight>
                  <a:srgbClr val="FFFFFF"/>
                </a:highlight>
                <a:latin typeface="Söhne"/>
              </a:rPr>
              <a:t> </a:t>
            </a:r>
            <a:r>
              <a:rPr lang="zh-TW" altLang="en-US" b="0" i="0" dirty="0">
                <a:solidFill>
                  <a:srgbClr val="0D0D0D"/>
                </a:solidFill>
                <a:effectLst/>
                <a:highlight>
                  <a:srgbClr val="FFFFFF"/>
                </a:highlight>
                <a:latin typeface="標楷體" panose="03000509000000000000" pitchFamily="65" charset="-120"/>
                <a:ea typeface="標楷體" panose="03000509000000000000" pitchFamily="65" charset="-120"/>
              </a:rPr>
              <a:t>進行軟件編譯時使用。這個命令的目的是徹底清理掉所有已經生成的文件，將項目恢復到一個乾淨的狀態，以便重新進行編譯。</a:t>
            </a:r>
            <a:r>
              <a:rPr lang="en-US" altLang="zh-TW" b="0" i="0" dirty="0">
                <a:solidFill>
                  <a:srgbClr val="0D0D0D"/>
                </a:solidFill>
                <a:effectLst/>
                <a:highlight>
                  <a:srgbClr val="FFFFFF"/>
                </a:highlight>
                <a:latin typeface="標楷體" panose="03000509000000000000" pitchFamily="65" charset="-120"/>
                <a:ea typeface="標楷體" panose="03000509000000000000" pitchFamily="65" charset="-120"/>
              </a:rPr>
              <a:t>	</a:t>
            </a:r>
            <a:endParaRPr lang="en-US" altLang="zh-TW" dirty="0">
              <a:latin typeface="標楷體" panose="03000509000000000000" pitchFamily="65" charset="-120"/>
              <a:ea typeface="標楷體" panose="03000509000000000000" pitchFamily="65" charset="-120"/>
            </a:endParaRPr>
          </a:p>
          <a:p>
            <a:r>
              <a:rPr lang="en-US" altLang="zh-TW" dirty="0"/>
              <a:t> make </a:t>
            </a:r>
            <a:r>
              <a:rPr lang="en-US" altLang="zh-TW" dirty="0" err="1"/>
              <a:t>distclean</a:t>
            </a:r>
            <a:r>
              <a:rPr lang="en-US" altLang="zh-TW" dirty="0"/>
              <a:t> </a:t>
            </a:r>
            <a:r>
              <a:rPr lang="zh-TW" altLang="en-US" dirty="0">
                <a:latin typeface="標楷體" panose="03000509000000000000" pitchFamily="65" charset="-120"/>
                <a:ea typeface="標楷體" panose="03000509000000000000" pitchFamily="65" charset="-120"/>
              </a:rPr>
              <a:t>命令通常會執行以下操作：</a:t>
            </a:r>
          </a:p>
          <a:p>
            <a:r>
              <a:rPr lang="en-US" altLang="zh-TW" dirty="0">
                <a:latin typeface="標楷體" panose="03000509000000000000" pitchFamily="65" charset="-120"/>
                <a:ea typeface="標楷體" panose="03000509000000000000" pitchFamily="65" charset="-120"/>
              </a:rPr>
              <a:t>1.</a:t>
            </a:r>
            <a:r>
              <a:rPr lang="zh-TW" altLang="en-US" dirty="0">
                <a:latin typeface="標楷體" panose="03000509000000000000" pitchFamily="65" charset="-120"/>
                <a:ea typeface="標楷體" panose="03000509000000000000" pitchFamily="65" charset="-120"/>
              </a:rPr>
              <a:t>刪除編譯過程中生成的所有目標文件（</a:t>
            </a:r>
            <a:r>
              <a:rPr lang="en-US" altLang="zh-TW" dirty="0">
                <a:latin typeface="標楷體" panose="03000509000000000000" pitchFamily="65" charset="-120"/>
                <a:ea typeface="標楷體" panose="03000509000000000000" pitchFamily="65" charset="-120"/>
              </a:rPr>
              <a:t>.o </a:t>
            </a:r>
            <a:r>
              <a:rPr lang="zh-TW" altLang="en-US" dirty="0">
                <a:latin typeface="標楷體" panose="03000509000000000000" pitchFamily="65" charset="-120"/>
                <a:ea typeface="標楷體" panose="03000509000000000000" pitchFamily="65" charset="-120"/>
              </a:rPr>
              <a:t>文件）和可執行文件。</a:t>
            </a:r>
          </a:p>
          <a:p>
            <a:r>
              <a:rPr lang="en-US" altLang="zh-TW" dirty="0">
                <a:latin typeface="標楷體" panose="03000509000000000000" pitchFamily="65" charset="-120"/>
                <a:ea typeface="標楷體" panose="03000509000000000000" pitchFamily="65" charset="-120"/>
              </a:rPr>
              <a:t>2.</a:t>
            </a:r>
            <a:r>
              <a:rPr lang="zh-TW" altLang="en-US" dirty="0">
                <a:latin typeface="標楷體" panose="03000509000000000000" pitchFamily="65" charset="-120"/>
                <a:ea typeface="標楷體" panose="03000509000000000000" pitchFamily="65" charset="-120"/>
              </a:rPr>
              <a:t>刪除編譯過程中生成的所有中間文件（如依賴文件）。</a:t>
            </a:r>
          </a:p>
          <a:p>
            <a:r>
              <a:rPr lang="en-US" altLang="zh-TW" dirty="0">
                <a:latin typeface="標楷體" panose="03000509000000000000" pitchFamily="65" charset="-120"/>
                <a:ea typeface="標楷體" panose="03000509000000000000" pitchFamily="65" charset="-120"/>
              </a:rPr>
              <a:t>3.</a:t>
            </a:r>
            <a:r>
              <a:rPr lang="zh-TW" altLang="en-US" dirty="0">
                <a:latin typeface="標楷體" panose="03000509000000000000" pitchFamily="65" charset="-120"/>
                <a:ea typeface="標楷體" panose="03000509000000000000" pitchFamily="65" charset="-120"/>
              </a:rPr>
              <a:t>刪除可能已經生成的配置文件或編譯日誌。</a:t>
            </a:r>
          </a:p>
          <a:p>
            <a:r>
              <a:rPr lang="zh-TW" altLang="en-US" dirty="0">
                <a:latin typeface="標楷體" panose="03000509000000000000" pitchFamily="65" charset="-120"/>
                <a:ea typeface="標楷體" panose="03000509000000000000" pitchFamily="65" charset="-120"/>
              </a:rPr>
              <a:t>將項目恢復到一個乾淨的狀態，可以重新運行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configure</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和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make</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開始新的編譯過程。</a:t>
            </a:r>
          </a:p>
        </p:txBody>
      </p:sp>
    </p:spTree>
    <p:extLst>
      <p:ext uri="{BB962C8B-B14F-4D97-AF65-F5344CB8AC3E}">
        <p14:creationId xmlns:p14="http://schemas.microsoft.com/office/powerpoint/2010/main" val="2204513994"/>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580</TotalTime>
  <Words>3088</Words>
  <Application>Microsoft Office PowerPoint</Application>
  <PresentationFormat>寬螢幕</PresentationFormat>
  <Paragraphs>199</Paragraphs>
  <Slides>55</Slides>
  <Notes>1</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55</vt:i4>
      </vt:variant>
    </vt:vector>
  </HeadingPairs>
  <TitlesOfParts>
    <vt:vector size="63" baseType="lpstr">
      <vt:lpstr>Söhne</vt:lpstr>
      <vt:lpstr>標楷體</vt:lpstr>
      <vt:lpstr>標楷體</vt:lpstr>
      <vt:lpstr>Aptos</vt:lpstr>
      <vt:lpstr>Aptos Display</vt:lpstr>
      <vt:lpstr>Arial</vt:lpstr>
      <vt:lpstr>Times New Roman</vt:lpstr>
      <vt:lpstr>Office 佈景主題</vt:lpstr>
      <vt:lpstr>請實作「EmbeddedLinux移植及應用驅動」手冊中的第13章實驗：BootLoader（uboot）移植實驗，請用實作圖解的方式說明實際的實作步驟？以及實作結果？ [問一]請詳細地分析bootloader原始碼內的makefile架構與意義（請  參閱手冊的第13.1.1章節的內容）？ [問二]請分析bootloader開機程式中的u-boot-2013.01.tar.bz2\u-boot- 2013.01\common\main.c主程式，並畫出該程式的流程圖（請 參閱手冊的第13.1.2章節的內容，關鍵詞：stop autoboot,  reset, RAM, root, kernel）？ </vt:lpstr>
      <vt:lpstr>目錄</vt:lpstr>
      <vt:lpstr> 實作步驟13.4.1-建立自己的平臺 </vt:lpstr>
      <vt:lpstr> 實作步驟13.4.1-建立自己的平臺 </vt:lpstr>
      <vt:lpstr> 實作步驟13.4.1-建立自己的平臺 </vt:lpstr>
      <vt:lpstr> 實作步驟13.4.1-建立自己的平臺 </vt:lpstr>
      <vt:lpstr> 實作步驟13.4.1-建立自己的平臺 </vt:lpstr>
      <vt:lpstr> 實作步驟13.4.1-建立自己的平臺 </vt:lpstr>
      <vt:lpstr> 實作步驟13.4.1-建立自己的平臺 </vt:lpstr>
      <vt:lpstr> 實作步驟13.4.1-建立自己的平臺 </vt:lpstr>
      <vt:lpstr>實作步驟13.4.2-1 u-boot移植-點燈確定程式碼</vt:lpstr>
      <vt:lpstr>實作步驟13.4.2-1 u-boot移植-點燈確定程式碼</vt:lpstr>
      <vt:lpstr>實作步驟13.4.2-1 u-boot移植-點燈確定程式碼</vt:lpstr>
      <vt:lpstr>實作步驟13.4.2-1 u-boot移植-點燈確定程式碼</vt:lpstr>
      <vt:lpstr>實作步驟13.4.2-2 u-boot移植-實現串列埠輸出</vt:lpstr>
      <vt:lpstr>實作步驟13.4.2-2 u-boot移植-實現串列埠輸出</vt:lpstr>
      <vt:lpstr>實作步驟13.4.2-2 u-boot移植-實現串列埠輸出</vt:lpstr>
      <vt:lpstr>實作步驟13.4.2-2 u-boot移植-實現串列埠輸出</vt:lpstr>
      <vt:lpstr>實作步驟13.4.2-2 u-boot移植-實現串列埠輸出</vt:lpstr>
      <vt:lpstr>實作步驟13.4.2-2 u-boot移植-實現串列埠輸出</vt:lpstr>
      <vt:lpstr>實作結果13.4.2-3 u-boot移植-乙太網路控制器驅動程式之移植</vt:lpstr>
      <vt:lpstr>實作結果13.4.2-3 u-boot移植-乙太網路控制器驅動程式之移植</vt:lpstr>
      <vt:lpstr>實作結果13.4.2-3 u-boot移植-乙太網路控制器驅動程式之移植</vt:lpstr>
      <vt:lpstr>實作結果13.4.2-3 u-boot移植-乙太網路控制器驅動程式之移植</vt:lpstr>
      <vt:lpstr>實作結果13.4.2-3 u-boot移植-乙太網路控制器驅動程式之移植</vt:lpstr>
      <vt:lpstr>實作結果13.4.2-3 u-boot移植-乙太網路控制器驅動程式之移植</vt:lpstr>
      <vt:lpstr>實作結果13.4.2-3 u-boot移植-乙太網路控制器驅動程式之移植</vt:lpstr>
      <vt:lpstr>實作結果13.4.2-4 u-boot移植- FLASH ROM 驅動程式之移植 （EMMC） </vt:lpstr>
      <vt:lpstr>實作結果13.4.2-4 u-boot移植- FLASH ROM 驅動程式之移植 （EMMC） </vt:lpstr>
      <vt:lpstr>實作結果13.4.2-4 u-boot移植- FLASH ROM 驅動程式之移植 （EMMC） </vt:lpstr>
      <vt:lpstr>實作結果13.4.2-4 u-boot移植- FLASH ROM 驅動程式之移植 （EMMC） </vt:lpstr>
      <vt:lpstr>實作結果13.4.2-4 u-boot移植- FLASH ROM 驅動程式之移植 （EMMC） </vt:lpstr>
      <vt:lpstr>實作結果13.4.2-4 u-boot移植- FLASH ROM 驅動程式之移植 （EMMC） </vt:lpstr>
      <vt:lpstr>實作結果13.4.2-4 u-boot移植- FLASH ROM 驅動程式之移植 （EMMC） </vt:lpstr>
      <vt:lpstr>實作結果13.4.2-4 u-boot移植- FLASH ROM 驅動程式之移植 （EMMC） </vt:lpstr>
      <vt:lpstr>實作結果13.4.2-4 u-boot移植- FLASH ROM 驅動程式之移植 （EMMC） </vt:lpstr>
      <vt:lpstr>實作結果13.4.2-4 u-boot移植- FLASH ROM 驅動程式之移植 （EMMC） </vt:lpstr>
      <vt:lpstr>實作結果13.4.2-4 u-boot移植- FLASH ROM 驅動程式之移植 （EMMC） </vt:lpstr>
      <vt:lpstr>實作結果13.4.2-4 u-boot移植- FLASH ROM 驅動程式之移植 （EMMC） </vt:lpstr>
      <vt:lpstr>實作結果13.4.2-5 u-boot移植-電源管理驅動程式之移植</vt:lpstr>
      <vt:lpstr>實作結果13.4.2-5 u-boot移植-電源管理驅動程式之移植</vt:lpstr>
      <vt:lpstr>實作結果13.4.2-5 u-boot移植-電源管理驅動程式之移植</vt:lpstr>
      <vt:lpstr>實作結果13.4.2-5 u-boot移植-電源管理驅動程式之移植</vt:lpstr>
      <vt:lpstr>實作結果13.4.2-5 u-boot移植-電源管理驅動程式之移植</vt:lpstr>
      <vt:lpstr>實作步驟13.4.2.5</vt:lpstr>
      <vt:lpstr>實作步驟13.5實驗現象</vt:lpstr>
      <vt:lpstr>實作結果13.4.1-建立自己的平臺</vt:lpstr>
      <vt:lpstr>實作結果13.4.2-1 u-boot移植-點燈確定程式碼</vt:lpstr>
      <vt:lpstr>實作結果13.4.2-2 u-boot移植-實現串列埠輸出</vt:lpstr>
      <vt:lpstr>實作結果13.4.2-3 u-boot移植-乙太網路控制器驅動程式之移植</vt:lpstr>
      <vt:lpstr>實作結果13.4.2-4 u-boot移植- FLASH ROM 驅動程式之移植 （EMMC） </vt:lpstr>
      <vt:lpstr>實作結果13.4.2-5 u-boot移植-電源管理驅動程式之移植</vt:lpstr>
      <vt:lpstr>問一-請詳細地分析bootloader原始碼內的makefile架構與意義（請參閱手冊的第13.1.1章節的內容）？ </vt:lpstr>
      <vt:lpstr>問二-分析bootloader開機程式中的u-boot-2013.01.tar.bz2\u-boot-2013.01\common\main.c主程式，並畫出該程式的流程圖（請參閱手冊的第13.1.2章節的內容，關鍵詞：stop autoboot, reset, RAM, root, kernel）？ </vt:lpstr>
      <vt:lpstr>為何做出來後結果mmco會跟講義的不太一樣?</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請實作「EmbeddedLinux移植及應用驅動」手冊中的第13章實驗：BootLoader（uboot）移植實驗，請用實作圖解的方式說明實際的實作步驟？以及實作結果？請詳細地分析bootloader原始碼內的makefile架構與意義（請參閱手冊的第13.1.1章節的內容）？請分析bootloader開機程式中的u-boot-2013.01.tar.bz2\u-boot-2013.01\common\main.c主程式，並畫出該程式的流程圖（請參閱手冊的第13.1.2章節的內容，關鍵詞：stop autoboot, reset, RAM, root, kernel）？ </dc:title>
  <dc:creator>宸維 曹</dc:creator>
  <cp:lastModifiedBy>宸維 曹</cp:lastModifiedBy>
  <cp:revision>13</cp:revision>
  <dcterms:created xsi:type="dcterms:W3CDTF">2024-04-29T11:15:03Z</dcterms:created>
  <dcterms:modified xsi:type="dcterms:W3CDTF">2024-05-01T13:03:20Z</dcterms:modified>
</cp:coreProperties>
</file>